
<file path=[Content_Types].xml><?xml version="1.0" encoding="utf-8"?>
<Types xmlns="http://schemas.openxmlformats.org/package/2006/content-types">
  <Default Extension="jpeg" ContentType="image/jpeg"/>
  <Default Extension="JPG" ContentType="image/.jp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6"/>
  </p:notesMasterIdLst>
  <p:sldIdLst>
    <p:sldId id="256" r:id="rId3"/>
    <p:sldId id="261" r:id="rId4"/>
    <p:sldId id="257" r:id="rId5"/>
    <p:sldId id="258" r:id="rId6"/>
    <p:sldId id="260" r:id="rId7"/>
    <p:sldId id="262" r:id="rId8"/>
    <p:sldId id="263" r:id="rId9"/>
    <p:sldId id="288" r:id="rId10"/>
    <p:sldId id="265" r:id="rId11"/>
    <p:sldId id="266" r:id="rId12"/>
    <p:sldId id="268" r:id="rId13"/>
    <p:sldId id="269" r:id="rId14"/>
    <p:sldId id="290" r:id="rId15"/>
    <p:sldId id="267" r:id="rId16"/>
    <p:sldId id="289" r:id="rId17"/>
    <p:sldId id="294" r:id="rId18"/>
    <p:sldId id="271" r:id="rId19"/>
    <p:sldId id="292" r:id="rId20"/>
    <p:sldId id="273" r:id="rId21"/>
    <p:sldId id="274" r:id="rId22"/>
    <p:sldId id="275" r:id="rId23"/>
    <p:sldId id="276" r:id="rId24"/>
    <p:sldId id="277" r:id="rId25"/>
    <p:sldId id="278" r:id="rId26"/>
    <p:sldId id="279" r:id="rId27"/>
    <p:sldId id="280" r:id="rId28"/>
    <p:sldId id="286" r:id="rId29"/>
    <p:sldId id="281" r:id="rId30"/>
    <p:sldId id="282" r:id="rId31"/>
    <p:sldId id="283" r:id="rId32"/>
    <p:sldId id="284" r:id="rId33"/>
    <p:sldId id="287" r:id="rId34"/>
    <p:sldId id="291" r:id="rId35"/>
  </p:sldIdLst>
  <p:sldSz cx="12192000" cy="6858000"/>
  <p:notesSz cx="6858000" cy="9144000"/>
  <p:embeddedFontLst>
    <p:embeddedFont>
      <p:font typeface="微软雅黑" panose="020B0503020204020204" pitchFamily="34" charset="-122"/>
      <p:regular r:id="rId40"/>
    </p:embeddedFont>
    <p:embeddedFont>
      <p:font typeface="李旭科书法" panose="02000603000000000000" pitchFamily="2" charset="-122"/>
      <p:regular r:id="rId41"/>
    </p:embeddedFont>
    <p:embeddedFont>
      <p:font typeface="幼圆" panose="02010509060101010101" pitchFamily="49" charset="-122"/>
      <p:regular r:id="rId42"/>
    </p:embeddedFont>
    <p:embeddedFont>
      <p:font typeface="等线" panose="02010600030101010101" charset="-122"/>
      <p:regular r:id="rId43"/>
    </p:embeddedFont>
    <p:embeddedFont>
      <p:font typeface="等线 Light" panose="02010600030101010101" charset="-122"/>
      <p:regular r:id="rId44"/>
    </p:embeddedFont>
    <p:embeddedFont>
      <p:font typeface="胡晓波男神体2.0" panose="02010600030101010101" pitchFamily="2" charset="0"/>
      <p:regular r:id="rId45"/>
    </p:embeddedFont>
  </p:embeddedFontLst>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showGuides="1">
      <p:cViewPr varScale="1">
        <p:scale>
          <a:sx n="116" d="100"/>
          <a:sy n="116" d="100"/>
        </p:scale>
        <p:origin x="390" y="10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74" d="100"/>
          <a:sy n="74" d="100"/>
        </p:scale>
        <p:origin x="3408" y="6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6" Type="http://schemas.openxmlformats.org/officeDocument/2006/relationships/tags" Target="tags/tag1.xml"/><Relationship Id="rId45" Type="http://schemas.openxmlformats.org/officeDocument/2006/relationships/font" Target="fonts/font6.fntdata"/><Relationship Id="rId44" Type="http://schemas.openxmlformats.org/officeDocument/2006/relationships/font" Target="fonts/font5.fntdata"/><Relationship Id="rId43" Type="http://schemas.openxmlformats.org/officeDocument/2006/relationships/font" Target="fonts/font4.fntdata"/><Relationship Id="rId42" Type="http://schemas.openxmlformats.org/officeDocument/2006/relationships/font" Target="fonts/font3.fntdata"/><Relationship Id="rId41" Type="http://schemas.openxmlformats.org/officeDocument/2006/relationships/font" Target="fonts/font2.fntdata"/><Relationship Id="rId40" Type="http://schemas.openxmlformats.org/officeDocument/2006/relationships/font" Target="fonts/font1.fntdata"/><Relationship Id="rId4" Type="http://schemas.openxmlformats.org/officeDocument/2006/relationships/slide" Target="slides/slide2.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notesMaster" Target="notesMasters/notesMaster1.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7EA436-63B8-4200-9437-35C247D8CDB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892DE6-BDD0-4833-8574-BC3C8EF18E2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F4885-84E4-4E1E-9C26-875C903F04ED}" type="slidenum">
              <a:rPr lang="zh-CN" altLang="en-US" smtClean="0"/>
            </a:fld>
            <a:endParaRPr lang="zh-CN" altLang="en-US"/>
          </a:p>
        </p:txBody>
      </p:sp>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l="5562" r="5562"/>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F4885-84E4-4E1E-9C26-875C903F04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F4885-84E4-4E1E-9C26-875C903F04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F4885-84E4-4E1E-9C26-875C903F04ED}" type="slidenum">
              <a:rPr lang="zh-CN" altLang="en-US" smtClean="0"/>
            </a:fld>
            <a:endParaRPr lang="zh-CN" altLang="en-US"/>
          </a:p>
        </p:txBody>
      </p:sp>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l="5562" r="5562"/>
          <a:stretch>
            <a:fillRect/>
          </a:stretch>
        </p:blipFill>
        <p:spPr>
          <a:xfrm>
            <a:off x="0" y="0"/>
            <a:ext cx="12192000" cy="6858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EF4885-84E4-4E1E-9C26-875C903F04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EF4885-84E4-4E1E-9C26-875C903F04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2EF4885-84E4-4E1E-9C26-875C903F04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2EF4885-84E4-4E1E-9C26-875C903F04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EF4885-84E4-4E1E-9C26-875C903F04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EF4885-84E4-4E1E-9C26-875C903F04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D3162933-80D8-4760-9EDB-F62E1A8BA489}"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EF4885-84E4-4E1E-9C26-875C903F04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162933-80D8-4760-9EDB-F62E1A8BA489}"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EF4885-84E4-4E1E-9C26-875C903F04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microsoft.com/office/2007/relationships/media" Target="../media/media1.mp3"/><Relationship Id="rId1" Type="http://schemas.openxmlformats.org/officeDocument/2006/relationships/audio" Target="../media/media1.mp3"/></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16.jpeg"/><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image" Target="../media/image13.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28.jpeg"/><Relationship Id="rId1"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29.jpeg"/><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10.png"/><Relationship Id="rId1" Type="http://schemas.openxmlformats.org/officeDocument/2006/relationships/image" Target="../media/image30.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32.jpeg"/><Relationship Id="rId1" Type="http://schemas.openxmlformats.org/officeDocument/2006/relationships/image" Target="../media/image3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image" Target="../media/image33.jpe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40.png"/><Relationship Id="rId1" Type="http://schemas.openxmlformats.org/officeDocument/2006/relationships/image" Target="../media/image39.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43.jpeg"/><Relationship Id="rId4" Type="http://schemas.openxmlformats.org/officeDocument/2006/relationships/image" Target="../media/image42.jpeg"/><Relationship Id="rId3" Type="http://schemas.openxmlformats.org/officeDocument/2006/relationships/image" Target="../media/image41.png"/><Relationship Id="rId2" Type="http://schemas.openxmlformats.org/officeDocument/2006/relationships/image" Target="../media/image6.png"/><Relationship Id="rId1" Type="http://schemas.openxmlformats.org/officeDocument/2006/relationships/image" Target="../media/image5.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45.jpeg"/><Relationship Id="rId1" Type="http://schemas.openxmlformats.org/officeDocument/2006/relationships/image" Target="../media/image4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46.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10.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785111" y="4057024"/>
            <a:ext cx="6614311" cy="588110"/>
          </a:xfrm>
          <a:prstGeom prst="rect">
            <a:avLst/>
          </a:prstGeom>
          <a:effectLst/>
        </p:spPr>
        <p:txBody>
          <a:bodyPr vert="horz" wrap="none">
            <a:spAutoFit/>
          </a:bodyPr>
          <a:lstStyle/>
          <a:p>
            <a:pPr algn="just">
              <a:lnSpc>
                <a:spcPct val="150000"/>
              </a:lnSpc>
            </a:pPr>
            <a:r>
              <a:rPr lang="zh-CN" altLang="en-US" sz="2400" b="1" smtClean="0">
                <a:solidFill>
                  <a:schemeClr val="bg1"/>
                </a:solidFill>
                <a:latin typeface="微软雅黑" panose="020B0503020204020204" pitchFamily="34" charset="-122"/>
                <a:ea typeface="微软雅黑" panose="020B0503020204020204" pitchFamily="34" charset="-122"/>
                <a:cs typeface="+mn-ea"/>
                <a:sym typeface="+mn-lt"/>
              </a:rPr>
              <a:t>涪陵区委党校</a:t>
            </a: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原党委书记、</a:t>
            </a:r>
            <a:r>
              <a:rPr lang="zh-CN" altLang="en-US" sz="2400" b="1" smtClean="0">
                <a:solidFill>
                  <a:schemeClr val="bg1"/>
                </a:solidFill>
                <a:latin typeface="微软雅黑" panose="020B0503020204020204" pitchFamily="34" charset="-122"/>
                <a:ea typeface="微软雅黑" panose="020B0503020204020204" pitchFamily="34" charset="-122"/>
                <a:cs typeface="+mn-ea"/>
                <a:sym typeface="+mn-lt"/>
              </a:rPr>
              <a:t>常务副校长   王载铭</a:t>
            </a:r>
            <a:endParaRPr lang="zh-CN" altLang="en-US" sz="2400" smtClean="0">
              <a:solidFill>
                <a:schemeClr val="bg1"/>
              </a:solidFill>
            </a:endParaRPr>
          </a:p>
        </p:txBody>
      </p:sp>
      <p:sp>
        <p:nvSpPr>
          <p:cNvPr id="6" name="文本框 5"/>
          <p:cNvSpPr txBox="1"/>
          <p:nvPr/>
        </p:nvSpPr>
        <p:spPr>
          <a:xfrm>
            <a:off x="2711624" y="1358977"/>
            <a:ext cx="7170804" cy="830997"/>
          </a:xfrm>
          <a:prstGeom prst="rect">
            <a:avLst/>
          </a:prstGeom>
          <a:noFill/>
        </p:spPr>
        <p:txBody>
          <a:bodyPr wrap="square" rtlCol="0">
            <a:spAutoFit/>
          </a:bodyPr>
          <a:lstStyle/>
          <a:p>
            <a:pPr algn="ctr"/>
            <a:r>
              <a:rPr lang="zh-CN" altLang="en-US" sz="480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奋进新征程 </a:t>
            </a:r>
            <a:r>
              <a:rPr lang="zh-CN" altLang="en-US" sz="4800" smtClean="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  </a:t>
            </a:r>
            <a:r>
              <a:rPr lang="zh-CN" altLang="en-US" sz="480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建功</a:t>
            </a:r>
            <a:r>
              <a:rPr lang="zh-CN" altLang="en-US" sz="4800" smtClean="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新时代</a:t>
            </a:r>
            <a:endParaRPr lang="zh-CN" altLang="en-US" sz="4800" dirty="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7" name="文本框 6"/>
          <p:cNvSpPr txBox="1"/>
          <p:nvPr/>
        </p:nvSpPr>
        <p:spPr>
          <a:xfrm>
            <a:off x="0" y="2492896"/>
            <a:ext cx="12192000" cy="830997"/>
          </a:xfrm>
          <a:prstGeom prst="rect">
            <a:avLst/>
          </a:prstGeom>
          <a:noFill/>
        </p:spPr>
        <p:txBody>
          <a:bodyPr wrap="square" rtlCol="0">
            <a:spAutoFit/>
          </a:bodyPr>
          <a:lstStyle/>
          <a:p>
            <a:pPr algn="ctr"/>
            <a:r>
              <a:rPr lang="zh-CN" altLang="en-US" sz="480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深入学习宣传贯彻党的二十大</a:t>
            </a:r>
            <a:r>
              <a:rPr lang="zh-CN" altLang="en-US" sz="4800" smtClean="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精神</a:t>
            </a:r>
            <a:endParaRPr lang="zh-CN" altLang="en-US" sz="4800" dirty="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pic>
        <p:nvPicPr>
          <p:cNvPr id="9" name="开场">
            <a:hlinkClick r:id="" action="ppaction://media"/>
          </p:cNvPr>
          <p:cNvPicPr>
            <a:picLocks noChangeAspect="1"/>
          </p:cNvPicPr>
          <p:nvPr>
            <a:audioFile r:link="rId1"/>
            <p:extLst>
              <p:ext uri="{DAA4B4D4-6D71-4841-9C94-3DE7FCFB9230}">
                <p14:media xmlns:p14="http://schemas.microsoft.com/office/powerpoint/2010/main" r:embed="rId2"/>
              </p:ext>
            </p:extLst>
          </p:nvPr>
        </p:nvPicPr>
        <p:blipFill>
          <a:blip r:embed="rId3"/>
          <a:stretch>
            <a:fillRect/>
          </a:stretch>
        </p:blipFill>
        <p:spPr>
          <a:xfrm>
            <a:off x="-47413" y="-450874"/>
            <a:ext cx="196562" cy="23751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par>
                                <p:cTn id="10" presetID="1" presetClass="mediacall" presetSubtype="0" fill="hold" nodeType="withEffect">
                                  <p:stCondLst>
                                    <p:cond delay="0"/>
                                  </p:stCondLst>
                                  <p:childTnLst>
                                    <p:cmd type="call" cmd="playFrom(0.0)">
                                      <p:cBhvr>
                                        <p:cTn id="11" dur="6713" fill="hold"/>
                                        <p:tgtEl>
                                          <p:spTgt spid="9"/>
                                        </p:tgtEl>
                                      </p:cBhvr>
                                    </p:cmd>
                                  </p:childTnLst>
                                  <p:subTnLst>
                                    <p:set>
                                      <p:cBhvr override="childStyle">
                                        <p:cTn dur="1" fill="hold" display="0" masterRel="sameClick" afterEffect="1">
                                          <p:stCondLst>
                                            <p:cond evt="end" delay="0">
                                              <p:tn val="10"/>
                                            </p:cond>
                                          </p:stCondLst>
                                        </p:cTn>
                                        <p:tgtEl>
                                          <p:spTgt spid="9"/>
                                        </p:tgtEl>
                                        <p:attrNameLst>
                                          <p:attrName>style.visibility</p:attrName>
                                        </p:attrNameLst>
                                      </p:cBhvr>
                                      <p:to>
                                        <p:strVal val="hidden"/>
                                      </p:to>
                                    </p:set>
                                  </p:subTnLst>
                                </p:cTn>
                              </p:par>
                              <p:par>
                                <p:cTn id="12" presetID="53" presetClass="entr" presetSubtype="16"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2000" fill="hold"/>
                                        <p:tgtEl>
                                          <p:spTgt spid="7"/>
                                        </p:tgtEl>
                                        <p:attrNameLst>
                                          <p:attrName>ppt_w</p:attrName>
                                        </p:attrNameLst>
                                      </p:cBhvr>
                                      <p:tavLst>
                                        <p:tav tm="0">
                                          <p:val>
                                            <p:fltVal val="0"/>
                                          </p:val>
                                        </p:tav>
                                        <p:tav tm="100000">
                                          <p:val>
                                            <p:strVal val="#ppt_w"/>
                                          </p:val>
                                        </p:tav>
                                      </p:tavLst>
                                    </p:anim>
                                    <p:anim calcmode="lin" valueType="num">
                                      <p:cBhvr>
                                        <p:cTn id="15" dur="2000" fill="hold"/>
                                        <p:tgtEl>
                                          <p:spTgt spid="7"/>
                                        </p:tgtEl>
                                        <p:attrNameLst>
                                          <p:attrName>ppt_h</p:attrName>
                                        </p:attrNameLst>
                                      </p:cBhvr>
                                      <p:tavLst>
                                        <p:tav tm="0">
                                          <p:val>
                                            <p:fltVal val="0"/>
                                          </p:val>
                                        </p:tav>
                                        <p:tav tm="100000">
                                          <p:val>
                                            <p:strVal val="#ppt_h"/>
                                          </p:val>
                                        </p:tav>
                                      </p:tavLst>
                                    </p:anim>
                                    <p:animEffect transition="in" filter="fade">
                                      <p:cBhvr>
                                        <p:cTn id="16" dur="2000"/>
                                        <p:tgtEl>
                                          <p:spTgt spid="7"/>
                                        </p:tgtEl>
                                      </p:cBhvr>
                                    </p:animEffect>
                                  </p:childTnLst>
                                </p:cTn>
                              </p:par>
                              <p:par>
                                <p:cTn id="17" presetID="53" presetClass="entr" presetSubtype="16" fill="hold" grpId="0" nodeType="withEffect">
                                  <p:stCondLst>
                                    <p:cond delay="200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p:cTn id="22" fill="hold" display="0">
                  <p:stCondLst>
                    <p:cond delay="indefinite"/>
                  </p:stCondLst>
                  <p:endCondLst>
                    <p:cond evt="onStopAudio" delay="0">
                      <p:tgtEl>
                        <p:sldTgt/>
                      </p:tgtEl>
                    </p:cond>
                  </p:endCondLst>
                </p:cTn>
                <p:tgtEl>
                  <p:spTgt spid="9"/>
                </p:tgtEl>
              </p:cMediaNode>
            </p:audio>
          </p:childTnLst>
        </p:cTn>
      </p:par>
    </p:tnLst>
    <p:bldLst>
      <p:bldP spid="5"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02519" y="390506"/>
            <a:ext cx="10515600" cy="687611"/>
          </a:xfrm>
        </p:spPr>
        <p:txBody>
          <a:bodyPr>
            <a:normAutofit/>
          </a:bodyPr>
          <a:lstStyle/>
          <a:p>
            <a:r>
              <a:rPr lang="zh-CN" altLang="en-US" sz="2800" smtClean="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rPr>
              <a:t>二、怎么学</a:t>
            </a:r>
            <a:r>
              <a:rPr lang="en-US" altLang="zh-CN" sz="2800" smtClean="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rPr>
              <a:t>——</a:t>
            </a:r>
            <a:r>
              <a:rPr lang="zh-CN" altLang="en-US" sz="2800" smtClean="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rPr>
              <a:t>全面把握党的二十大的重要精神</a:t>
            </a:r>
            <a:endParaRPr lang="zh-CN" altLang="en-US" sz="280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endParaRPr>
          </a:p>
        </p:txBody>
      </p:sp>
      <p:sp>
        <p:nvSpPr>
          <p:cNvPr id="42" name="文本框 41"/>
          <p:cNvSpPr txBox="1"/>
          <p:nvPr/>
        </p:nvSpPr>
        <p:spPr>
          <a:xfrm>
            <a:off x="1857124" y="1570638"/>
            <a:ext cx="8049126" cy="1338828"/>
          </a:xfrm>
          <a:prstGeom prst="rect">
            <a:avLst/>
          </a:prstGeom>
          <a:noFill/>
          <a:ln w="15875">
            <a:solidFill>
              <a:srgbClr val="C00000"/>
            </a:solidFill>
          </a:ln>
        </p:spPr>
        <p:txBody>
          <a:bodyPr wrap="square" rtlCol="0">
            <a:spAutoFit/>
          </a:bodyPr>
          <a:lstStyle/>
          <a:p>
            <a:pPr algn="just">
              <a:lnSpc>
                <a:spcPct val="150000"/>
              </a:lnSpc>
            </a:pPr>
            <a:r>
              <a:rPr lang="zh-CN" altLang="en-US" spc="400" smtClean="0">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rPr>
              <a:t>   </a:t>
            </a:r>
            <a:r>
              <a:rPr lang="zh-CN" altLang="en-US" spc="40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学习领会党的二十大精神，必须坚持全面准确，深入理解内涵，精准把握外延。要原原本本、逐字逐句学习党的二十大报告和党章。</a:t>
            </a:r>
            <a:endParaRPr lang="zh-CN" altLang="en-US" spc="400"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pic>
        <p:nvPicPr>
          <p:cNvPr id="51" name="图片 50"/>
          <p:cNvPicPr>
            <a:picLocks noChangeAspect="1"/>
          </p:cNvPicPr>
          <p:nvPr/>
        </p:nvPicPr>
        <p:blipFill>
          <a:blip r:embed="rId1"/>
          <a:stretch>
            <a:fillRect/>
          </a:stretch>
        </p:blipFill>
        <p:spPr>
          <a:xfrm>
            <a:off x="1857125" y="3171825"/>
            <a:ext cx="8049126" cy="3228975"/>
          </a:xfrm>
          <a:prstGeom prst="rect">
            <a:avLst/>
          </a:prstGeom>
        </p:spPr>
      </p:pic>
      <p:cxnSp>
        <p:nvCxnSpPr>
          <p:cNvPr id="54" name="直线连接符 4"/>
          <p:cNvCxnSpPr/>
          <p:nvPr/>
        </p:nvCxnSpPr>
        <p:spPr>
          <a:xfrm>
            <a:off x="457200" y="942651"/>
            <a:ext cx="11465718" cy="0"/>
          </a:xfrm>
          <a:prstGeom prst="line">
            <a:avLst/>
          </a:prstGeom>
          <a:ln w="38100">
            <a:solidFill>
              <a:srgbClr val="A91F24"/>
            </a:solidFill>
          </a:ln>
        </p:spPr>
        <p:style>
          <a:lnRef idx="1">
            <a:schemeClr val="accent1"/>
          </a:lnRef>
          <a:fillRef idx="0">
            <a:schemeClr val="accent1"/>
          </a:fillRef>
          <a:effectRef idx="0">
            <a:schemeClr val="accent1"/>
          </a:effectRef>
          <a:fontRef idx="minor">
            <a:schemeClr val="tx1"/>
          </a:fontRef>
        </p:style>
      </p:cxnSp>
      <p:pic>
        <p:nvPicPr>
          <p:cNvPr id="55" name="图片 54"/>
          <p:cNvPicPr>
            <a:picLocks noChangeAspect="1"/>
          </p:cNvPicPr>
          <p:nvPr/>
        </p:nvPicPr>
        <p:blipFill>
          <a:blip r:embed="rId2"/>
          <a:stretch>
            <a:fillRect/>
          </a:stretch>
        </p:blipFill>
        <p:spPr>
          <a:xfrm>
            <a:off x="143810" y="121544"/>
            <a:ext cx="1200523" cy="1010567"/>
          </a:xfrm>
          <a:prstGeom prst="rect">
            <a:avLst/>
          </a:prstGeom>
        </p:spPr>
      </p:pic>
      <p:pic>
        <p:nvPicPr>
          <p:cNvPr id="57" name="图片 56"/>
          <p:cNvPicPr>
            <a:picLocks noChangeAspect="1"/>
          </p:cNvPicPr>
          <p:nvPr/>
        </p:nvPicPr>
        <p:blipFill>
          <a:blip r:embed="rId3"/>
          <a:stretch>
            <a:fillRect/>
          </a:stretch>
        </p:blipFill>
        <p:spPr>
          <a:xfrm>
            <a:off x="7785706" y="156738"/>
            <a:ext cx="4137212" cy="77876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randombar(horizontal)">
                                      <p:cBhvr>
                                        <p:cTn id="11" dur="1000"/>
                                        <p:tgtEl>
                                          <p:spTgt spid="4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left)">
                                      <p:cBhvr>
                                        <p:cTn id="15"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p:cNvSpPr txBox="1"/>
          <p:nvPr/>
        </p:nvSpPr>
        <p:spPr>
          <a:xfrm>
            <a:off x="1862616" y="1777760"/>
            <a:ext cx="8049126" cy="1338828"/>
          </a:xfrm>
          <a:prstGeom prst="rect">
            <a:avLst/>
          </a:prstGeom>
          <a:noFill/>
        </p:spPr>
        <p:txBody>
          <a:bodyPr wrap="square" rtlCol="0">
            <a:spAutoFit/>
          </a:bodyPr>
          <a:lstStyle>
            <a:defPPr>
              <a:defRPr lang="zh-CN"/>
            </a:defPPr>
            <a:lvl1pPr algn="just">
              <a:lnSpc>
                <a:spcPct val="130000"/>
              </a:lnSpc>
              <a:defRPr sz="16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defRPr>
            </a:lvl1pPr>
          </a:lstStyle>
          <a:p>
            <a:pPr>
              <a:lnSpc>
                <a:spcPct val="150000"/>
              </a:lnSpc>
            </a:pPr>
            <a:r>
              <a:rPr lang="zh-CN" altLang="en-US" sz="1800" spc="0" smtClean="0"/>
              <a:t>         高举</a:t>
            </a:r>
            <a:r>
              <a:rPr lang="zh-CN" altLang="en-US" sz="1800" spc="0"/>
              <a:t>中国特色社会主义伟大旗帜，全面贯彻习近平新时代中国特色社会主义思想，弘扬伟大建党精神，自信自强、守正创新，踔厉奋发、勇毅前行，为全面建设社会主义现代化国家、全面推进中华民族伟大复兴而团结奋斗。</a:t>
            </a:r>
            <a:endParaRPr lang="zh-CN" altLang="en-US" sz="1800" spc="0" dirty="0"/>
          </a:p>
        </p:txBody>
      </p:sp>
      <p:grpSp>
        <p:nvGrpSpPr>
          <p:cNvPr id="17" name="组合 16"/>
          <p:cNvGrpSpPr/>
          <p:nvPr/>
        </p:nvGrpSpPr>
        <p:grpSpPr>
          <a:xfrm>
            <a:off x="1056682" y="881288"/>
            <a:ext cx="5766830" cy="745958"/>
            <a:chOff x="1056682" y="1309917"/>
            <a:chExt cx="5766830" cy="745958"/>
          </a:xfrm>
        </p:grpSpPr>
        <p:grpSp>
          <p:nvGrpSpPr>
            <p:cNvPr id="18" name="组合 17"/>
            <p:cNvGrpSpPr/>
            <p:nvPr/>
          </p:nvGrpSpPr>
          <p:grpSpPr>
            <a:xfrm>
              <a:off x="2217427" y="1430093"/>
              <a:ext cx="4606085" cy="563937"/>
              <a:chOff x="3537284" y="2029907"/>
              <a:chExt cx="4606085" cy="563937"/>
            </a:xfrm>
          </p:grpSpPr>
          <p:sp>
            <p:nvSpPr>
              <p:cNvPr id="22" name="箭头: 五边形 9"/>
              <p:cNvSpPr/>
              <p:nvPr/>
            </p:nvSpPr>
            <p:spPr>
              <a:xfrm>
                <a:off x="3537284" y="2029907"/>
                <a:ext cx="4606085"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p:cNvSpPr txBox="1"/>
              <p:nvPr/>
            </p:nvSpPr>
            <p:spPr>
              <a:xfrm>
                <a:off x="3676222" y="2073899"/>
                <a:ext cx="4094441" cy="461665"/>
              </a:xfrm>
              <a:prstGeom prst="rect">
                <a:avLst/>
              </a:prstGeom>
              <a:noFill/>
            </p:spPr>
            <p:txBody>
              <a:bodyPr wrap="square" rtlCol="0">
                <a:spAutoFit/>
              </a:bodyPr>
              <a:lstStyle/>
              <a:p>
                <a:pPr algn="dist"/>
                <a:r>
                  <a:rPr lang="zh-CN" altLang="en-US" sz="24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深刻领会党的二十大的主题</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19" name="组合 18"/>
            <p:cNvGrpSpPr/>
            <p:nvPr/>
          </p:nvGrpSpPr>
          <p:grpSpPr>
            <a:xfrm>
              <a:off x="1056682" y="1309917"/>
              <a:ext cx="1107996" cy="745958"/>
              <a:chOff x="1056682" y="1309917"/>
              <a:chExt cx="1107996" cy="745958"/>
            </a:xfrm>
          </p:grpSpPr>
          <p:sp>
            <p:nvSpPr>
              <p:cNvPr id="20" name="椭圆 19"/>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056682" y="1452064"/>
                <a:ext cx="1107996" cy="461665"/>
              </a:xfrm>
              <a:prstGeom prst="rect">
                <a:avLst/>
              </a:prstGeom>
            </p:spPr>
            <p:txBody>
              <a:bodyPr wrap="none">
                <a:spAutoFit/>
              </a:bodyPr>
              <a:lstStyle/>
              <a:p>
                <a:pPr algn="ctr"/>
                <a:r>
                  <a:rPr lang="zh-CN" altLang="en-US" sz="24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（一）</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endParaRPr>
              </a:p>
            </p:txBody>
          </p:sp>
        </p:grpSp>
      </p:grpSp>
      <p:grpSp>
        <p:nvGrpSpPr>
          <p:cNvPr id="3" name="组合 2"/>
          <p:cNvGrpSpPr/>
          <p:nvPr/>
        </p:nvGrpSpPr>
        <p:grpSpPr>
          <a:xfrm>
            <a:off x="390132" y="3781292"/>
            <a:ext cx="11447062" cy="2611015"/>
            <a:chOff x="390132" y="3781292"/>
            <a:chExt cx="11447062" cy="2611015"/>
          </a:xfrm>
        </p:grpSpPr>
        <p:grpSp>
          <p:nvGrpSpPr>
            <p:cNvPr id="9" name="组合 8"/>
            <p:cNvGrpSpPr/>
            <p:nvPr/>
          </p:nvGrpSpPr>
          <p:grpSpPr>
            <a:xfrm>
              <a:off x="390132" y="3781292"/>
              <a:ext cx="11447062" cy="2611015"/>
              <a:chOff x="390132" y="3781292"/>
              <a:chExt cx="11447062" cy="2611015"/>
            </a:xfrm>
          </p:grpSpPr>
          <p:pic>
            <p:nvPicPr>
              <p:cNvPr id="4" name="图片 3"/>
              <p:cNvPicPr>
                <a:picLocks noChangeAspect="1"/>
              </p:cNvPicPr>
              <p:nvPr/>
            </p:nvPicPr>
            <p:blipFill>
              <a:blip r:embed="rId1"/>
              <a:stretch>
                <a:fillRect/>
              </a:stretch>
            </p:blipFill>
            <p:spPr>
              <a:xfrm>
                <a:off x="390132" y="3786761"/>
                <a:ext cx="3335201" cy="1790555"/>
              </a:xfrm>
              <a:prstGeom prst="rect">
                <a:avLst/>
              </a:prstGeom>
            </p:spPr>
          </p:pic>
          <p:sp>
            <p:nvSpPr>
              <p:cNvPr id="5" name="文本框 4"/>
              <p:cNvSpPr txBox="1"/>
              <p:nvPr/>
            </p:nvSpPr>
            <p:spPr>
              <a:xfrm>
                <a:off x="390132" y="5632211"/>
                <a:ext cx="3683162" cy="307777"/>
              </a:xfrm>
              <a:prstGeom prst="rect">
                <a:avLst/>
              </a:prstGeom>
              <a:noFill/>
            </p:spPr>
            <p:txBody>
              <a:bodyPr wrap="square" rtlCol="0">
                <a:spAutoFit/>
              </a:bodyPr>
              <a:lstStyle/>
              <a:p>
                <a:pPr algn="ctr"/>
                <a:r>
                  <a:rPr lang="zh-CN" altLang="en-US" sz="1400" smtClean="0">
                    <a:solidFill>
                      <a:srgbClr val="C00000"/>
                    </a:solidFill>
                    <a:latin typeface="微软雅黑" panose="020B0503020204020204" pitchFamily="34" charset="-122"/>
                    <a:ea typeface="微软雅黑" panose="020B0503020204020204" pitchFamily="34" charset="-122"/>
                  </a:rPr>
                  <a:t>北京大兴国际机场</a:t>
                </a:r>
                <a:endParaRPr lang="zh-CN" altLang="en-US" sz="1400">
                  <a:solidFill>
                    <a:srgbClr val="C00000"/>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3822711" y="3781292"/>
                <a:ext cx="2197042" cy="1797580"/>
              </a:xfrm>
              <a:prstGeom prst="rect">
                <a:avLst/>
              </a:prstGeom>
            </p:spPr>
          </p:pic>
          <p:sp>
            <p:nvSpPr>
              <p:cNvPr id="47" name="文本框 46"/>
              <p:cNvSpPr txBox="1"/>
              <p:nvPr/>
            </p:nvSpPr>
            <p:spPr>
              <a:xfrm>
                <a:off x="3822711" y="5636357"/>
                <a:ext cx="2197042" cy="307777"/>
              </a:xfrm>
              <a:prstGeom prst="rect">
                <a:avLst/>
              </a:prstGeom>
              <a:noFill/>
            </p:spPr>
            <p:txBody>
              <a:bodyPr wrap="square" rtlCol="0">
                <a:spAutoFit/>
              </a:bodyPr>
              <a:lstStyle/>
              <a:p>
                <a:pPr algn="ctr"/>
                <a:r>
                  <a:rPr lang="zh-CN" altLang="en-US" sz="1400" smtClean="0">
                    <a:solidFill>
                      <a:srgbClr val="C00000"/>
                    </a:solidFill>
                    <a:latin typeface="微软雅黑" panose="020B0503020204020204" pitchFamily="34" charset="-122"/>
                    <a:ea typeface="微软雅黑" panose="020B0503020204020204" pitchFamily="34" charset="-122"/>
                  </a:rPr>
                  <a:t>河北雄安高铁站</a:t>
                </a:r>
                <a:endParaRPr lang="zh-CN" altLang="en-US" sz="1400">
                  <a:solidFill>
                    <a:srgbClr val="C00000"/>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6117131" y="5630121"/>
                <a:ext cx="2991149" cy="307777"/>
              </a:xfrm>
              <a:prstGeom prst="rect">
                <a:avLst/>
              </a:prstGeom>
              <a:noFill/>
            </p:spPr>
            <p:txBody>
              <a:bodyPr wrap="square" rtlCol="0">
                <a:spAutoFit/>
              </a:bodyPr>
              <a:lstStyle/>
              <a:p>
                <a:pPr algn="ctr"/>
                <a:r>
                  <a:rPr lang="zh-CN" altLang="en-US" sz="1400">
                    <a:solidFill>
                      <a:srgbClr val="C00000"/>
                    </a:solidFill>
                    <a:latin typeface="微软雅黑" panose="020B0503020204020204" pitchFamily="34" charset="-122"/>
                    <a:ea typeface="微软雅黑" panose="020B0503020204020204" pitchFamily="34" charset="-122"/>
                  </a:rPr>
                  <a:t>港珠澳</a:t>
                </a:r>
                <a:r>
                  <a:rPr lang="zh-CN" altLang="en-US" sz="1400" smtClean="0">
                    <a:solidFill>
                      <a:srgbClr val="C00000"/>
                    </a:solidFill>
                    <a:latin typeface="微软雅黑" panose="020B0503020204020204" pitchFamily="34" charset="-122"/>
                    <a:ea typeface="微软雅黑" panose="020B0503020204020204" pitchFamily="34" charset="-122"/>
                  </a:rPr>
                  <a:t>大桥</a:t>
                </a:r>
                <a:endParaRPr lang="zh-CN" altLang="en-US" sz="1400">
                  <a:solidFill>
                    <a:srgbClr val="C00000"/>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rotWithShape="1">
              <a:blip r:embed="rId3"/>
              <a:srcRect/>
              <a:stretch>
                <a:fillRect/>
              </a:stretch>
            </p:blipFill>
            <p:spPr>
              <a:xfrm>
                <a:off x="9208293" y="3781292"/>
                <a:ext cx="2628901" cy="1796024"/>
              </a:xfrm>
              <a:prstGeom prst="rect">
                <a:avLst/>
              </a:prstGeom>
            </p:spPr>
          </p:pic>
          <p:sp>
            <p:nvSpPr>
              <p:cNvPr id="26" name="文本框 25"/>
              <p:cNvSpPr txBox="1"/>
              <p:nvPr/>
            </p:nvSpPr>
            <p:spPr>
              <a:xfrm>
                <a:off x="9194005" y="5653643"/>
                <a:ext cx="2643189" cy="738664"/>
              </a:xfrm>
              <a:prstGeom prst="rect">
                <a:avLst/>
              </a:prstGeom>
              <a:noFill/>
            </p:spPr>
            <p:txBody>
              <a:bodyPr wrap="square" rtlCol="0">
                <a:spAutoFit/>
              </a:bodyPr>
              <a:lstStyle/>
              <a:p>
                <a:r>
                  <a:rPr lang="zh-CN" altLang="en-US" sz="1400" smtClean="0">
                    <a:solidFill>
                      <a:srgbClr val="C00000"/>
                    </a:solidFill>
                    <a:latin typeface="微软雅黑" panose="020B0503020204020204" pitchFamily="34" charset="-122"/>
                    <a:ea typeface="微软雅黑" panose="020B0503020204020204" pitchFamily="34" charset="-122"/>
                  </a:rPr>
                  <a:t>    中国“天问一号”火星探测器升空，开启中国首次自主火星探测任务</a:t>
                </a:r>
                <a:endParaRPr lang="zh-CN" altLang="en-US" sz="1400">
                  <a:solidFill>
                    <a:srgbClr val="C00000"/>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4"/>
            <a:stretch>
              <a:fillRect/>
            </a:stretch>
          </p:blipFill>
          <p:spPr>
            <a:xfrm>
              <a:off x="6117131" y="3781292"/>
              <a:ext cx="2991150" cy="1796024"/>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2000"/>
                                        <p:tgtEl>
                                          <p:spTgt spid="17"/>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2000" fill="hold"/>
                                        <p:tgtEl>
                                          <p:spTgt spid="42"/>
                                        </p:tgtEl>
                                        <p:attrNameLst>
                                          <p:attrName>ppt_w</p:attrName>
                                        </p:attrNameLst>
                                      </p:cBhvr>
                                      <p:tavLst>
                                        <p:tav tm="0">
                                          <p:val>
                                            <p:fltVal val="0"/>
                                          </p:val>
                                        </p:tav>
                                        <p:tav tm="100000">
                                          <p:val>
                                            <p:strVal val="#ppt_w"/>
                                          </p:val>
                                        </p:tav>
                                      </p:tavLst>
                                    </p:anim>
                                    <p:anim calcmode="lin" valueType="num">
                                      <p:cBhvr>
                                        <p:cTn id="12" dur="2000" fill="hold"/>
                                        <p:tgtEl>
                                          <p:spTgt spid="42"/>
                                        </p:tgtEl>
                                        <p:attrNameLst>
                                          <p:attrName>ppt_h</p:attrName>
                                        </p:attrNameLst>
                                      </p:cBhvr>
                                      <p:tavLst>
                                        <p:tav tm="0">
                                          <p:val>
                                            <p:fltVal val="0"/>
                                          </p:val>
                                        </p:tav>
                                        <p:tav tm="100000">
                                          <p:val>
                                            <p:strVal val="#ppt_h"/>
                                          </p:val>
                                        </p:tav>
                                      </p:tavLst>
                                    </p:anim>
                                    <p:animEffect transition="in" filter="fade">
                                      <p:cBhvr>
                                        <p:cTn id="13" dur="2000"/>
                                        <p:tgtEl>
                                          <p:spTgt spid="42"/>
                                        </p:tgtEl>
                                      </p:cBhvr>
                                    </p:animEffect>
                                  </p:childTnLst>
                                </p:cTn>
                              </p:par>
                            </p:childTnLst>
                          </p:cTn>
                        </p:par>
                        <p:par>
                          <p:cTn id="14" fill="hold">
                            <p:stCondLst>
                              <p:cond delay="40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329420" y="823168"/>
            <a:ext cx="7214380" cy="957260"/>
            <a:chOff x="329420" y="823168"/>
            <a:chExt cx="6374592" cy="957260"/>
          </a:xfrm>
        </p:grpSpPr>
        <p:grpSp>
          <p:nvGrpSpPr>
            <p:cNvPr id="53" name="组合 52"/>
            <p:cNvGrpSpPr/>
            <p:nvPr/>
          </p:nvGrpSpPr>
          <p:grpSpPr>
            <a:xfrm>
              <a:off x="829562" y="941268"/>
              <a:ext cx="5874450" cy="839160"/>
              <a:chOff x="896468" y="1372603"/>
              <a:chExt cx="3318444" cy="996113"/>
            </a:xfrm>
          </p:grpSpPr>
          <p:sp>
            <p:nvSpPr>
              <p:cNvPr id="54" name="圆角矩形 53"/>
              <p:cNvSpPr/>
              <p:nvPr/>
            </p:nvSpPr>
            <p:spPr>
              <a:xfrm>
                <a:off x="896468" y="1372603"/>
                <a:ext cx="3318444" cy="728237"/>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5" name="文本框 54"/>
              <p:cNvSpPr txBox="1"/>
              <p:nvPr/>
            </p:nvSpPr>
            <p:spPr>
              <a:xfrm>
                <a:off x="1037711" y="1528430"/>
                <a:ext cx="3003573" cy="840286"/>
              </a:xfrm>
              <a:prstGeom prst="rect">
                <a:avLst/>
              </a:prstGeom>
              <a:noFill/>
            </p:spPr>
            <p:txBody>
              <a:bodyPr wrap="square" rtlCol="0">
                <a:spAutoFit/>
              </a:bodyPr>
              <a:lstStyle/>
              <a:p>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全面建设社会主义现代化国家要做到“三个务必”</a:t>
                </a:r>
                <a:endPar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grpSp>
        <p:pic>
          <p:nvPicPr>
            <p:cNvPr id="56" name="图片 55"/>
            <p:cNvPicPr>
              <a:picLocks noChangeAspect="1"/>
            </p:cNvPicPr>
            <p:nvPr/>
          </p:nvPicPr>
          <p:blipFill rotWithShape="1">
            <a:blip r:embed="rId1"/>
            <a:srcRect/>
            <a:stretch>
              <a:fillRect/>
            </a:stretch>
          </p:blipFill>
          <p:spPr>
            <a:xfrm flipH="1">
              <a:off x="329420" y="823168"/>
              <a:ext cx="500142" cy="731592"/>
            </a:xfrm>
            <a:prstGeom prst="rect">
              <a:avLst/>
            </a:prstGeom>
            <a:effectLst>
              <a:outerShdw blurRad="63500" algn="ctr" rotWithShape="0">
                <a:prstClr val="black">
                  <a:alpha val="40000"/>
                </a:prstClr>
              </a:outerShdw>
            </a:effectLst>
          </p:spPr>
        </p:pic>
      </p:grpSp>
      <p:sp>
        <p:nvSpPr>
          <p:cNvPr id="2" name="矩形 1"/>
          <p:cNvSpPr/>
          <p:nvPr/>
        </p:nvSpPr>
        <p:spPr>
          <a:xfrm>
            <a:off x="1455731" y="1632551"/>
            <a:ext cx="9828353" cy="1338828"/>
          </a:xfrm>
          <a:prstGeom prst="rect">
            <a:avLst/>
          </a:prstGeom>
          <a:noFill/>
        </p:spPr>
        <p:txBody>
          <a:bodyPr wrap="square" rtlCol="0">
            <a:spAutoFit/>
          </a:bodyPr>
          <a:lstStyle/>
          <a:p>
            <a:pPr algn="ctr">
              <a:lnSpc>
                <a:spcPct val="150000"/>
              </a:lnSpc>
            </a:pPr>
            <a:r>
              <a:rPr lang="en-US" altLang="zh-CN" sz="2000" b="1" smtClean="0">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1949</a:t>
            </a:r>
            <a:r>
              <a:rPr lang="zh-CN" altLang="en-US" sz="2000" b="1" smtClean="0">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年</a:t>
            </a:r>
            <a:r>
              <a:rPr lang="en-US" altLang="zh-CN" sz="2000" b="1" smtClean="0">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3</a:t>
            </a:r>
            <a:r>
              <a:rPr lang="zh-CN" altLang="en-US" sz="2000" b="1" smtClean="0">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月，七届二中全会上毛泽东</a:t>
            </a:r>
            <a:r>
              <a:rPr lang="zh-CN" altLang="en-US" sz="2000" b="1">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提出“两个务必”</a:t>
            </a:r>
            <a:r>
              <a:rPr lang="en-US" altLang="zh-CN" b="1">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      </a:t>
            </a:r>
            <a:endParaRPr lang="en-US" altLang="zh-CN" b="1">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a:p>
            <a:pPr algn="just">
              <a:lnSpc>
                <a:spcPct val="150000"/>
              </a:lnSpc>
            </a:pPr>
            <a:r>
              <a:rPr lang="en-US" altLang="zh-CN" b="1">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         </a:t>
            </a:r>
            <a:r>
              <a:rPr lang="en-US" altLang="zh-CN" sz="1600" b="1"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a:t>
            </a:r>
            <a:r>
              <a:rPr lang="zh-CN" altLang="zh-CN" sz="1600" b="1"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中国</a:t>
            </a:r>
            <a:r>
              <a:rPr lang="zh-CN" altLang="zh-CN" sz="1600" b="1">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的革命是伟大的，但革命以后的路程更长，工作更伟大，更艰苦。这一点现在就必须向党内讲明白，务必使同志们继续地保持谦虚、谨慎、不骄、不躁的作风，务必使同志们继续地保持艰苦奋斗的作风。</a:t>
            </a:r>
            <a:r>
              <a:rPr lang="en-US" altLang="zh-CN" sz="1600" b="1">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a:t>
            </a:r>
            <a:endParaRPr lang="zh-CN" altLang="en-US" sz="1600" b="1"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pic>
        <p:nvPicPr>
          <p:cNvPr id="28" name="图片 27"/>
          <p:cNvPicPr>
            <a:picLocks noChangeAspect="1"/>
          </p:cNvPicPr>
          <p:nvPr/>
        </p:nvPicPr>
        <p:blipFill>
          <a:blip r:embed="rId2"/>
          <a:stretch>
            <a:fillRect/>
          </a:stretch>
        </p:blipFill>
        <p:spPr>
          <a:xfrm>
            <a:off x="673920" y="3227961"/>
            <a:ext cx="5362326" cy="3047619"/>
          </a:xfrm>
          <a:prstGeom prst="rect">
            <a:avLst/>
          </a:prstGeom>
        </p:spPr>
      </p:pic>
      <p:pic>
        <p:nvPicPr>
          <p:cNvPr id="30" name="图片 29"/>
          <p:cNvPicPr>
            <a:picLocks noChangeAspect="1"/>
          </p:cNvPicPr>
          <p:nvPr/>
        </p:nvPicPr>
        <p:blipFill>
          <a:blip r:embed="rId3"/>
          <a:stretch>
            <a:fillRect/>
          </a:stretch>
        </p:blipFill>
        <p:spPr>
          <a:xfrm>
            <a:off x="6155899" y="3227961"/>
            <a:ext cx="5326034" cy="304761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2000" fill="hold"/>
                                        <p:tgtEl>
                                          <p:spTgt spid="2"/>
                                        </p:tgtEl>
                                        <p:attrNameLst>
                                          <p:attrName>ppt_w</p:attrName>
                                        </p:attrNameLst>
                                      </p:cBhvr>
                                      <p:tavLst>
                                        <p:tav tm="0">
                                          <p:val>
                                            <p:fltVal val="0"/>
                                          </p:val>
                                        </p:tav>
                                        <p:tav tm="100000">
                                          <p:val>
                                            <p:strVal val="#ppt_w"/>
                                          </p:val>
                                        </p:tav>
                                      </p:tavLst>
                                    </p:anim>
                                    <p:anim calcmode="lin" valueType="num">
                                      <p:cBhvr>
                                        <p:cTn id="12" dur="2000" fill="hold"/>
                                        <p:tgtEl>
                                          <p:spTgt spid="2"/>
                                        </p:tgtEl>
                                        <p:attrNameLst>
                                          <p:attrName>ppt_h</p:attrName>
                                        </p:attrNameLst>
                                      </p:cBhvr>
                                      <p:tavLst>
                                        <p:tav tm="0">
                                          <p:val>
                                            <p:fltVal val="0"/>
                                          </p:val>
                                        </p:tav>
                                        <p:tav tm="100000">
                                          <p:val>
                                            <p:strVal val="#ppt_h"/>
                                          </p:val>
                                        </p:tav>
                                      </p:tavLst>
                                    </p:anim>
                                    <p:animEffect transition="in" filter="fade">
                                      <p:cBhvr>
                                        <p:cTn id="13" dur="2000"/>
                                        <p:tgtEl>
                                          <p:spTgt spid="2"/>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2000"/>
                                        <p:tgtEl>
                                          <p:spTgt spid="28"/>
                                        </p:tgtEl>
                                      </p:cBhvr>
                                    </p:animEffect>
                                    <p:anim calcmode="lin" valueType="num">
                                      <p:cBhvr>
                                        <p:cTn id="18" dur="2000" fill="hold"/>
                                        <p:tgtEl>
                                          <p:spTgt spid="28"/>
                                        </p:tgtEl>
                                        <p:attrNameLst>
                                          <p:attrName>ppt_x</p:attrName>
                                        </p:attrNameLst>
                                      </p:cBhvr>
                                      <p:tavLst>
                                        <p:tav tm="0">
                                          <p:val>
                                            <p:strVal val="#ppt_x"/>
                                          </p:val>
                                        </p:tav>
                                        <p:tav tm="100000">
                                          <p:val>
                                            <p:strVal val="#ppt_x"/>
                                          </p:val>
                                        </p:tav>
                                      </p:tavLst>
                                    </p:anim>
                                    <p:anim calcmode="lin" valueType="num">
                                      <p:cBhvr>
                                        <p:cTn id="19" dur="2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4500"/>
                            </p:stCondLst>
                            <p:childTnLst>
                              <p:par>
                                <p:cTn id="21" presetID="42"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fade">
                                      <p:cBhvr>
                                        <p:cTn id="23" dur="2000"/>
                                        <p:tgtEl>
                                          <p:spTgt spid="30"/>
                                        </p:tgtEl>
                                      </p:cBhvr>
                                    </p:animEffect>
                                    <p:anim calcmode="lin" valueType="num">
                                      <p:cBhvr>
                                        <p:cTn id="24" dur="2000" fill="hold"/>
                                        <p:tgtEl>
                                          <p:spTgt spid="30"/>
                                        </p:tgtEl>
                                        <p:attrNameLst>
                                          <p:attrName>ppt_x</p:attrName>
                                        </p:attrNameLst>
                                      </p:cBhvr>
                                      <p:tavLst>
                                        <p:tav tm="0">
                                          <p:val>
                                            <p:strVal val="#ppt_x"/>
                                          </p:val>
                                        </p:tav>
                                        <p:tav tm="100000">
                                          <p:val>
                                            <p:strVal val="#ppt_x"/>
                                          </p:val>
                                        </p:tav>
                                      </p:tavLst>
                                    </p:anim>
                                    <p:anim calcmode="lin" valueType="num">
                                      <p:cBhvr>
                                        <p:cTn id="25" dur="2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3319001" y="2928937"/>
            <a:ext cx="5769813" cy="896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2445025" y="2543857"/>
            <a:ext cx="819670" cy="721160"/>
            <a:chOff x="2535616" y="1894114"/>
            <a:chExt cx="885372" cy="885372"/>
          </a:xfrm>
        </p:grpSpPr>
        <p:sp>
          <p:nvSpPr>
            <p:cNvPr id="20" name="矩形 19"/>
            <p:cNvSpPr/>
            <p:nvPr/>
          </p:nvSpPr>
          <p:spPr>
            <a:xfrm rot="2688055">
              <a:off x="2535616" y="1894114"/>
              <a:ext cx="885372" cy="885372"/>
            </a:xfrm>
            <a:prstGeom prst="rect">
              <a:avLst/>
            </a:prstGeom>
            <a:solidFill>
              <a:srgbClr val="C00000"/>
            </a:solidFill>
            <a:ln w="28575">
              <a:solidFill>
                <a:srgbClr val="F2D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阿里巴巴普惠体 2.0 75 SemiBold" panose="00020600040101010101" pitchFamily="18" charset="-122"/>
                <a:ea typeface="阿里巴巴普惠体 2.0 75 SemiBold" panose="00020600040101010101" pitchFamily="18" charset="-122"/>
                <a:cs typeface="阿里巴巴普惠体 2.0 75 SemiBold" panose="00020600040101010101" pitchFamily="18" charset="-122"/>
              </a:endParaRPr>
            </a:p>
          </p:txBody>
        </p:sp>
        <p:sp>
          <p:nvSpPr>
            <p:cNvPr id="21" name="文本框 20"/>
            <p:cNvSpPr txBox="1"/>
            <p:nvPr/>
          </p:nvSpPr>
          <p:spPr>
            <a:xfrm>
              <a:off x="2602458" y="1982857"/>
              <a:ext cx="751688" cy="607589"/>
            </a:xfrm>
            <a:prstGeom prst="rect">
              <a:avLst/>
            </a:prstGeom>
            <a:noFill/>
          </p:spPr>
          <p:txBody>
            <a:bodyPr wrap="square" rtlCol="0">
              <a:spAutoFit/>
            </a:bodyPr>
            <a:lstStyle/>
            <a:p>
              <a:pPr algn="ctr"/>
              <a:r>
                <a:rPr lang="en-US" altLang="zh-CN" sz="32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01</a:t>
              </a:r>
              <a:endParaRPr lang="zh-CN" altLang="en-US" sz="32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22" name="组合 21"/>
          <p:cNvGrpSpPr/>
          <p:nvPr/>
        </p:nvGrpSpPr>
        <p:grpSpPr>
          <a:xfrm rot="21402176">
            <a:off x="5587251" y="2578286"/>
            <a:ext cx="815145" cy="717180"/>
            <a:chOff x="5653314" y="1894114"/>
            <a:chExt cx="885372" cy="885372"/>
          </a:xfrm>
        </p:grpSpPr>
        <p:sp>
          <p:nvSpPr>
            <p:cNvPr id="23" name="矩形 22"/>
            <p:cNvSpPr/>
            <p:nvPr/>
          </p:nvSpPr>
          <p:spPr>
            <a:xfrm rot="2688055">
              <a:off x="5653314" y="1894114"/>
              <a:ext cx="885372" cy="885372"/>
            </a:xfrm>
            <a:prstGeom prst="rect">
              <a:avLst/>
            </a:prstGeom>
            <a:solidFill>
              <a:srgbClr val="C00000"/>
            </a:solidFill>
            <a:ln w="28575">
              <a:solidFill>
                <a:srgbClr val="F2D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阿里巴巴普惠体 2.0 75 SemiBold" panose="00020600040101010101" pitchFamily="18" charset="-122"/>
                <a:ea typeface="阿里巴巴普惠体 2.0 75 SemiBold" panose="00020600040101010101" pitchFamily="18" charset="-122"/>
                <a:cs typeface="阿里巴巴普惠体 2.0 75 SemiBold" panose="00020600040101010101" pitchFamily="18" charset="-122"/>
              </a:endParaRPr>
            </a:p>
          </p:txBody>
        </p:sp>
        <p:sp>
          <p:nvSpPr>
            <p:cNvPr id="24" name="文本框 23"/>
            <p:cNvSpPr txBox="1"/>
            <p:nvPr/>
          </p:nvSpPr>
          <p:spPr>
            <a:xfrm rot="197824">
              <a:off x="5722151" y="1938895"/>
              <a:ext cx="751688" cy="607588"/>
            </a:xfrm>
            <a:prstGeom prst="rect">
              <a:avLst/>
            </a:prstGeom>
            <a:noFill/>
          </p:spPr>
          <p:txBody>
            <a:bodyPr wrap="square" rtlCol="0">
              <a:spAutoFit/>
            </a:bodyPr>
            <a:lstStyle/>
            <a:p>
              <a:pPr algn="ctr"/>
              <a:r>
                <a:rPr lang="en-US" altLang="zh-CN" sz="32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02</a:t>
              </a:r>
              <a:endParaRPr lang="zh-CN" altLang="en-US" sz="32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25" name="组合 24"/>
          <p:cNvGrpSpPr/>
          <p:nvPr/>
        </p:nvGrpSpPr>
        <p:grpSpPr>
          <a:xfrm>
            <a:off x="8909024" y="2593192"/>
            <a:ext cx="844427" cy="742942"/>
            <a:chOff x="8771013" y="1960922"/>
            <a:chExt cx="885372" cy="885372"/>
          </a:xfrm>
        </p:grpSpPr>
        <p:sp>
          <p:nvSpPr>
            <p:cNvPr id="26" name="矩形 25"/>
            <p:cNvSpPr/>
            <p:nvPr/>
          </p:nvSpPr>
          <p:spPr>
            <a:xfrm rot="2688055">
              <a:off x="8771013" y="1960922"/>
              <a:ext cx="885372" cy="885372"/>
            </a:xfrm>
            <a:prstGeom prst="rect">
              <a:avLst/>
            </a:prstGeom>
            <a:solidFill>
              <a:srgbClr val="C00000"/>
            </a:solidFill>
            <a:ln w="28575">
              <a:solidFill>
                <a:srgbClr val="F2DB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阿里巴巴普惠体 2.0 75 SemiBold" panose="00020600040101010101" pitchFamily="18" charset="-122"/>
                <a:ea typeface="阿里巴巴普惠体 2.0 75 SemiBold" panose="00020600040101010101" pitchFamily="18" charset="-122"/>
                <a:cs typeface="阿里巴巴普惠体 2.0 75 SemiBold" panose="00020600040101010101" pitchFamily="18" charset="-122"/>
              </a:endParaRPr>
            </a:p>
          </p:txBody>
        </p:sp>
        <p:sp>
          <p:nvSpPr>
            <p:cNvPr id="27" name="文本框 26"/>
            <p:cNvSpPr txBox="1"/>
            <p:nvPr/>
          </p:nvSpPr>
          <p:spPr>
            <a:xfrm>
              <a:off x="8837854" y="2049664"/>
              <a:ext cx="751688" cy="607589"/>
            </a:xfrm>
            <a:prstGeom prst="rect">
              <a:avLst/>
            </a:prstGeom>
            <a:noFill/>
          </p:spPr>
          <p:txBody>
            <a:bodyPr wrap="square" rtlCol="0">
              <a:spAutoFit/>
            </a:bodyPr>
            <a:lstStyle/>
            <a:p>
              <a:pPr algn="ctr"/>
              <a:r>
                <a:rPr lang="en-US" altLang="zh-CN" sz="32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03</a:t>
              </a:r>
              <a:endParaRPr lang="zh-CN" altLang="en-US" sz="32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sp>
        <p:nvSpPr>
          <p:cNvPr id="11" name="矩形 10"/>
          <p:cNvSpPr/>
          <p:nvPr/>
        </p:nvSpPr>
        <p:spPr>
          <a:xfrm>
            <a:off x="2352158" y="3494786"/>
            <a:ext cx="1005403" cy="1292662"/>
          </a:xfrm>
          <a:prstGeom prst="rect">
            <a:avLst/>
          </a:prstGeom>
          <a:ln w="22225">
            <a:solidFill>
              <a:srgbClr val="C00000"/>
            </a:solidFill>
          </a:ln>
        </p:spPr>
        <p:txBody>
          <a:bodyPr wrap="none">
            <a:spAutoFit/>
          </a:bodyPr>
          <a:lstStyle/>
          <a:p>
            <a:pPr algn="ctr">
              <a:lnSpc>
                <a:spcPct val="150000"/>
              </a:lnSpc>
            </a:pPr>
            <a:r>
              <a:rPr lang="zh-CN" altLang="en-US" sz="2000" b="1" smtClean="0">
                <a:solidFill>
                  <a:srgbClr val="C00000"/>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务必</a:t>
            </a:r>
            <a:endParaRPr lang="en-US" altLang="zh-CN" sz="2000" b="1" smtClean="0">
              <a:solidFill>
                <a:srgbClr val="C00000"/>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a:p>
            <a:pPr algn="ctr">
              <a:lnSpc>
                <a:spcPct val="150000"/>
              </a:lnSpc>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rPr>
              <a:t>不</a:t>
            </a: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rPr>
              <a:t>忘</a:t>
            </a: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rPr>
              <a:t>初心</a:t>
            </a:r>
            <a:endParaRPr lang="en-US" altLang="zh-CN"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endParaRPr>
          </a:p>
          <a:p>
            <a:pPr algn="ctr">
              <a:lnSpc>
                <a:spcPct val="150000"/>
              </a:lnSpc>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rPr>
              <a:t>牢记</a:t>
            </a:r>
            <a:r>
              <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rPr>
              <a:t>使命</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endParaRPr>
          </a:p>
        </p:txBody>
      </p:sp>
      <p:sp>
        <p:nvSpPr>
          <p:cNvPr id="35" name="矩形 34"/>
          <p:cNvSpPr/>
          <p:nvPr/>
        </p:nvSpPr>
        <p:spPr>
          <a:xfrm>
            <a:off x="5505868" y="3507039"/>
            <a:ext cx="1005403" cy="1292662"/>
          </a:xfrm>
          <a:prstGeom prst="rect">
            <a:avLst/>
          </a:prstGeom>
          <a:ln w="22225">
            <a:solidFill>
              <a:srgbClr val="C00000"/>
            </a:solidFill>
          </a:ln>
        </p:spPr>
        <p:txBody>
          <a:bodyPr wrap="none">
            <a:spAutoFit/>
          </a:bodyPr>
          <a:lstStyle/>
          <a:p>
            <a:pPr algn="ctr">
              <a:lnSpc>
                <a:spcPct val="150000"/>
              </a:lnSpc>
            </a:pPr>
            <a:r>
              <a:rPr lang="zh-CN" altLang="en-US" sz="2000" smtClean="0">
                <a:solidFill>
                  <a:srgbClr val="C00000"/>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务必</a:t>
            </a:r>
            <a:endParaRPr lang="en-US" altLang="zh-CN" sz="2000" smtClean="0">
              <a:solidFill>
                <a:srgbClr val="C00000"/>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a:p>
            <a:pPr algn="ctr">
              <a:lnSpc>
                <a:spcPct val="150000"/>
              </a:lnSpc>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rPr>
              <a:t>谦虚谨慎</a:t>
            </a:r>
            <a:endParaRPr lang="en-US" altLang="zh-CN"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endParaRPr>
          </a:p>
          <a:p>
            <a:pPr algn="ctr">
              <a:lnSpc>
                <a:spcPct val="150000"/>
              </a:lnSpc>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rPr>
              <a:t>艰苦奋斗</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endParaRPr>
          </a:p>
        </p:txBody>
      </p:sp>
      <p:sp>
        <p:nvSpPr>
          <p:cNvPr id="36" name="矩形 35"/>
          <p:cNvSpPr/>
          <p:nvPr/>
        </p:nvSpPr>
        <p:spPr>
          <a:xfrm>
            <a:off x="8872488" y="3572175"/>
            <a:ext cx="1005403" cy="1292662"/>
          </a:xfrm>
          <a:prstGeom prst="rect">
            <a:avLst/>
          </a:prstGeom>
          <a:ln w="22225">
            <a:solidFill>
              <a:srgbClr val="C00000"/>
            </a:solidFill>
          </a:ln>
        </p:spPr>
        <p:txBody>
          <a:bodyPr wrap="none">
            <a:spAutoFit/>
          </a:bodyPr>
          <a:lstStyle/>
          <a:p>
            <a:pPr algn="ctr">
              <a:lnSpc>
                <a:spcPct val="150000"/>
              </a:lnSpc>
            </a:pPr>
            <a:r>
              <a:rPr lang="zh-CN" altLang="en-US" sz="2000" smtClean="0">
                <a:solidFill>
                  <a:srgbClr val="C00000"/>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务必</a:t>
            </a:r>
            <a:endParaRPr lang="en-US" altLang="zh-CN" sz="2000" smtClean="0">
              <a:solidFill>
                <a:srgbClr val="C00000"/>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a:p>
            <a:pPr algn="ctr">
              <a:lnSpc>
                <a:spcPct val="150000"/>
              </a:lnSpc>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rPr>
              <a:t>敢于斗争</a:t>
            </a:r>
            <a:endParaRPr lang="en-US" altLang="zh-CN"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endParaRPr>
          </a:p>
          <a:p>
            <a:pPr algn="ctr">
              <a:lnSpc>
                <a:spcPct val="150000"/>
              </a:lnSpc>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rPr>
              <a:t>善于斗争</a:t>
            </a:r>
            <a:endParaRPr lang="zh-CN" altLang="en-US" sz="1600" b="1">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75 SemiBold" panose="00020600040101010101" pitchFamily="18" charset="-122"/>
            </a:endParaRPr>
          </a:p>
        </p:txBody>
      </p:sp>
      <p:grpSp>
        <p:nvGrpSpPr>
          <p:cNvPr id="29" name="组合 28"/>
          <p:cNvGrpSpPr/>
          <p:nvPr/>
        </p:nvGrpSpPr>
        <p:grpSpPr>
          <a:xfrm>
            <a:off x="329420" y="823168"/>
            <a:ext cx="6960380" cy="957260"/>
            <a:chOff x="329420" y="823168"/>
            <a:chExt cx="6374592" cy="957260"/>
          </a:xfrm>
        </p:grpSpPr>
        <p:grpSp>
          <p:nvGrpSpPr>
            <p:cNvPr id="53" name="组合 52"/>
            <p:cNvGrpSpPr/>
            <p:nvPr/>
          </p:nvGrpSpPr>
          <p:grpSpPr>
            <a:xfrm>
              <a:off x="829562" y="941268"/>
              <a:ext cx="5874450" cy="839160"/>
              <a:chOff x="896468" y="1372603"/>
              <a:chExt cx="3318444" cy="996113"/>
            </a:xfrm>
          </p:grpSpPr>
          <p:sp>
            <p:nvSpPr>
              <p:cNvPr id="54" name="圆角矩形 53"/>
              <p:cNvSpPr/>
              <p:nvPr/>
            </p:nvSpPr>
            <p:spPr>
              <a:xfrm>
                <a:off x="896468" y="1372603"/>
                <a:ext cx="3318444" cy="728237"/>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5" name="文本框 54"/>
              <p:cNvSpPr txBox="1"/>
              <p:nvPr/>
            </p:nvSpPr>
            <p:spPr>
              <a:xfrm>
                <a:off x="1037711" y="1528430"/>
                <a:ext cx="3003573" cy="840286"/>
              </a:xfrm>
              <a:prstGeom prst="rect">
                <a:avLst/>
              </a:prstGeom>
              <a:noFill/>
            </p:spPr>
            <p:txBody>
              <a:bodyPr wrap="square" rtlCol="0">
                <a:spAutoFit/>
              </a:bodyPr>
              <a:lstStyle/>
              <a:p>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全面建设社会主义现代化国家要做到“三个务必”</a:t>
                </a:r>
                <a:endPar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grpSp>
        <p:pic>
          <p:nvPicPr>
            <p:cNvPr id="56" name="图片 55"/>
            <p:cNvPicPr>
              <a:picLocks noChangeAspect="1"/>
            </p:cNvPicPr>
            <p:nvPr/>
          </p:nvPicPr>
          <p:blipFill rotWithShape="1">
            <a:blip r:embed="rId1"/>
            <a:srcRect/>
            <a:stretch>
              <a:fillRect/>
            </a:stretch>
          </p:blipFill>
          <p:spPr>
            <a:xfrm flipH="1">
              <a:off x="329420" y="823168"/>
              <a:ext cx="500142" cy="731592"/>
            </a:xfrm>
            <a:prstGeom prst="rect">
              <a:avLst/>
            </a:prstGeom>
            <a:effectLst>
              <a:outerShdw blurRad="63500" algn="ctr" rotWithShape="0">
                <a:prstClr val="black">
                  <a:alpha val="40000"/>
                </a:prstClr>
              </a:outerShdw>
            </a:effectLst>
          </p:spPr>
        </p:pic>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49" presetClass="entr" presetSubtype="0" decel="10000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 calcmode="lin" valueType="num">
                                      <p:cBhvr>
                                        <p:cTn id="13" dur="500" fill="hold"/>
                                        <p:tgtEl>
                                          <p:spTgt spid="19"/>
                                        </p:tgtEl>
                                        <p:attrNameLst>
                                          <p:attrName>style.rotation</p:attrName>
                                        </p:attrNameLst>
                                      </p:cBhvr>
                                      <p:tavLst>
                                        <p:tav tm="0">
                                          <p:val>
                                            <p:fltVal val="360"/>
                                          </p:val>
                                        </p:tav>
                                        <p:tav tm="100000">
                                          <p:val>
                                            <p:fltVal val="0"/>
                                          </p:val>
                                        </p:tav>
                                      </p:tavLst>
                                    </p:anim>
                                    <p:animEffect transition="in" filter="fade">
                                      <p:cBhvr>
                                        <p:cTn id="14" dur="500"/>
                                        <p:tgtEl>
                                          <p:spTgt spid="19"/>
                                        </p:tgtEl>
                                      </p:cBhvr>
                                    </p:animEffect>
                                  </p:childTnLst>
                                </p:cTn>
                              </p:par>
                            </p:childTnLst>
                          </p:cTn>
                        </p:par>
                        <p:par>
                          <p:cTn id="15" fill="hold">
                            <p:stCondLst>
                              <p:cond delay="1000"/>
                            </p:stCondLst>
                            <p:childTnLst>
                              <p:par>
                                <p:cTn id="16" presetID="16" presetClass="entr" presetSubtype="37"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outVertical)">
                                      <p:cBhvr>
                                        <p:cTn id="18" dur="1000"/>
                                        <p:tgtEl>
                                          <p:spTgt spid="18"/>
                                        </p:tgtEl>
                                      </p:cBhvr>
                                    </p:animEffect>
                                  </p:childTnLst>
                                </p:cTn>
                              </p:par>
                              <p:par>
                                <p:cTn id="19" presetID="49" presetClass="entr" presetSubtype="0" decel="10000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 calcmode="lin" valueType="num">
                                      <p:cBhvr>
                                        <p:cTn id="23" dur="500" fill="hold"/>
                                        <p:tgtEl>
                                          <p:spTgt spid="25"/>
                                        </p:tgtEl>
                                        <p:attrNameLst>
                                          <p:attrName>style.rotation</p:attrName>
                                        </p:attrNameLst>
                                      </p:cBhvr>
                                      <p:tavLst>
                                        <p:tav tm="0">
                                          <p:val>
                                            <p:fltVal val="360"/>
                                          </p:val>
                                        </p:tav>
                                        <p:tav tm="100000">
                                          <p:val>
                                            <p:fltVal val="0"/>
                                          </p:val>
                                        </p:tav>
                                      </p:tavLst>
                                    </p:anim>
                                    <p:animEffect transition="in" filter="fade">
                                      <p:cBhvr>
                                        <p:cTn id="24" dur="500"/>
                                        <p:tgtEl>
                                          <p:spTgt spid="25"/>
                                        </p:tgtEl>
                                      </p:cBhvr>
                                    </p:animEffect>
                                  </p:childTnLst>
                                </p:cTn>
                              </p:par>
                              <p:par>
                                <p:cTn id="25" presetID="49" presetClass="entr" presetSubtype="0" decel="10000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 calcmode="lin" valueType="num">
                                      <p:cBhvr>
                                        <p:cTn id="29" dur="500" fill="hold"/>
                                        <p:tgtEl>
                                          <p:spTgt spid="22"/>
                                        </p:tgtEl>
                                        <p:attrNameLst>
                                          <p:attrName>style.rotation</p:attrName>
                                        </p:attrNameLst>
                                      </p:cBhvr>
                                      <p:tavLst>
                                        <p:tav tm="0">
                                          <p:val>
                                            <p:fltVal val="360"/>
                                          </p:val>
                                        </p:tav>
                                        <p:tav tm="100000">
                                          <p:val>
                                            <p:fltVal val="0"/>
                                          </p:val>
                                        </p:tav>
                                      </p:tavLst>
                                    </p:anim>
                                    <p:animEffect transition="in" filter="fade">
                                      <p:cBhvr>
                                        <p:cTn id="30" dur="500"/>
                                        <p:tgtEl>
                                          <p:spTgt spid="22"/>
                                        </p:tgtEl>
                                      </p:cBhvr>
                                    </p:animEffect>
                                  </p:childTnLst>
                                </p:cTn>
                              </p:par>
                            </p:childTnLst>
                          </p:cTn>
                        </p:par>
                        <p:par>
                          <p:cTn id="31" fill="hold">
                            <p:stCondLst>
                              <p:cond delay="2000"/>
                            </p:stCondLst>
                            <p:childTnLst>
                              <p:par>
                                <p:cTn id="32" presetID="22" presetClass="entr" presetSubtype="1" fill="hold" grpId="0" nodeType="afterEffect">
                                  <p:stCondLst>
                                    <p:cond delay="1000"/>
                                  </p:stCondLst>
                                  <p:childTnLst>
                                    <p:set>
                                      <p:cBhvr>
                                        <p:cTn id="33" dur="1" fill="hold">
                                          <p:stCondLst>
                                            <p:cond delay="0"/>
                                          </p:stCondLst>
                                        </p:cTn>
                                        <p:tgtEl>
                                          <p:spTgt spid="11"/>
                                        </p:tgtEl>
                                        <p:attrNameLst>
                                          <p:attrName>style.visibility</p:attrName>
                                        </p:attrNameLst>
                                      </p:cBhvr>
                                      <p:to>
                                        <p:strVal val="visible"/>
                                      </p:to>
                                    </p:set>
                                    <p:animEffect transition="in" filter="wipe(up)">
                                      <p:cBhvr>
                                        <p:cTn id="34" dur="500"/>
                                        <p:tgtEl>
                                          <p:spTgt spid="11"/>
                                        </p:tgtEl>
                                      </p:cBhvr>
                                    </p:animEffect>
                                  </p:childTnLst>
                                </p:cTn>
                              </p:par>
                            </p:childTnLst>
                          </p:cTn>
                        </p:par>
                        <p:par>
                          <p:cTn id="35" fill="hold">
                            <p:stCondLst>
                              <p:cond delay="3500"/>
                            </p:stCondLst>
                            <p:childTnLst>
                              <p:par>
                                <p:cTn id="36" presetID="22" presetClass="entr" presetSubtype="1" fill="hold" grpId="0" nodeType="afterEffect">
                                  <p:stCondLst>
                                    <p:cond delay="300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childTnLst>
                          </p:cTn>
                        </p:par>
                        <p:par>
                          <p:cTn id="39" fill="hold">
                            <p:stCondLst>
                              <p:cond delay="7000"/>
                            </p:stCondLst>
                            <p:childTnLst>
                              <p:par>
                                <p:cTn id="40" presetID="22" presetClass="entr" presetSubtype="1" fill="hold" grpId="0" nodeType="afterEffect">
                                  <p:stCondLst>
                                    <p:cond delay="3000"/>
                                  </p:stCondLst>
                                  <p:childTnLst>
                                    <p:set>
                                      <p:cBhvr>
                                        <p:cTn id="41" dur="1" fill="hold">
                                          <p:stCondLst>
                                            <p:cond delay="0"/>
                                          </p:stCondLst>
                                        </p:cTn>
                                        <p:tgtEl>
                                          <p:spTgt spid="36"/>
                                        </p:tgtEl>
                                        <p:attrNameLst>
                                          <p:attrName>style.visibility</p:attrName>
                                        </p:attrNameLst>
                                      </p:cBhvr>
                                      <p:to>
                                        <p:strVal val="visible"/>
                                      </p:to>
                                    </p:set>
                                    <p:animEffect transition="in" filter="wipe(up)">
                                      <p:cBhvr>
                                        <p:cTn id="4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5" grpId="0" animBg="1"/>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742356" y="559820"/>
            <a:ext cx="8444507" cy="745958"/>
            <a:chOff x="1056681" y="1309917"/>
            <a:chExt cx="8444507" cy="745958"/>
          </a:xfrm>
        </p:grpSpPr>
        <p:grpSp>
          <p:nvGrpSpPr>
            <p:cNvPr id="39" name="组合 38"/>
            <p:cNvGrpSpPr/>
            <p:nvPr/>
          </p:nvGrpSpPr>
          <p:grpSpPr>
            <a:xfrm>
              <a:off x="2217427" y="1430093"/>
              <a:ext cx="7283761" cy="563937"/>
              <a:chOff x="3537284" y="2029907"/>
              <a:chExt cx="7283761" cy="563937"/>
            </a:xfrm>
          </p:grpSpPr>
          <p:sp>
            <p:nvSpPr>
              <p:cNvPr id="40" name="箭头: 五边形 9"/>
              <p:cNvSpPr/>
              <p:nvPr/>
            </p:nvSpPr>
            <p:spPr>
              <a:xfrm>
                <a:off x="3537284" y="2029907"/>
                <a:ext cx="7283761"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文本框 40"/>
              <p:cNvSpPr txBox="1"/>
              <p:nvPr/>
            </p:nvSpPr>
            <p:spPr>
              <a:xfrm>
                <a:off x="3676222" y="2073899"/>
                <a:ext cx="6959085" cy="461665"/>
              </a:xfrm>
              <a:prstGeom prst="rect">
                <a:avLst/>
              </a:prstGeom>
              <a:noFill/>
            </p:spPr>
            <p:txBody>
              <a:bodyPr wrap="square" rtlCol="0">
                <a:spAutoFit/>
              </a:bodyPr>
              <a:lstStyle/>
              <a:p>
                <a:pPr algn="dist"/>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深刻领会过去</a:t>
                </a:r>
                <a:r>
                  <a:rPr lang="en-US" altLang="zh-CN"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5</a:t>
                </a: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年的工作和新时代</a:t>
                </a:r>
                <a:r>
                  <a:rPr lang="en-US" altLang="zh-CN"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10</a:t>
                </a: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年的伟大变革</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8" name="组合 7"/>
            <p:cNvGrpSpPr/>
            <p:nvPr/>
          </p:nvGrpSpPr>
          <p:grpSpPr>
            <a:xfrm>
              <a:off x="1056681" y="1309917"/>
              <a:ext cx="1107997" cy="745958"/>
              <a:chOff x="1056681" y="1309917"/>
              <a:chExt cx="1107997" cy="745958"/>
            </a:xfrm>
          </p:grpSpPr>
          <p:sp>
            <p:nvSpPr>
              <p:cNvPr id="44" name="椭圆 43"/>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056681" y="1452064"/>
                <a:ext cx="1107997"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（二）</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grpSp>
        <p:nvGrpSpPr>
          <p:cNvPr id="69" name="组合 68"/>
          <p:cNvGrpSpPr/>
          <p:nvPr/>
        </p:nvGrpSpPr>
        <p:grpSpPr>
          <a:xfrm>
            <a:off x="408978" y="1842498"/>
            <a:ext cx="5886294" cy="4066567"/>
            <a:chOff x="2281650" y="1163469"/>
            <a:chExt cx="6833530" cy="4720977"/>
          </a:xfrm>
        </p:grpSpPr>
        <p:grpSp>
          <p:nvGrpSpPr>
            <p:cNvPr id="68" name="组合 67"/>
            <p:cNvGrpSpPr/>
            <p:nvPr/>
          </p:nvGrpSpPr>
          <p:grpSpPr>
            <a:xfrm>
              <a:off x="3361650" y="2875597"/>
              <a:ext cx="4673527" cy="910591"/>
              <a:chOff x="3361650" y="2875597"/>
              <a:chExt cx="4673527" cy="910591"/>
            </a:xfrm>
          </p:grpSpPr>
          <p:cxnSp>
            <p:nvCxnSpPr>
              <p:cNvPr id="4" name="直接连接符 3"/>
              <p:cNvCxnSpPr/>
              <p:nvPr/>
            </p:nvCxnSpPr>
            <p:spPr>
              <a:xfrm>
                <a:off x="3361650" y="2897028"/>
                <a:ext cx="4673527" cy="0"/>
              </a:xfrm>
              <a:prstGeom prst="line">
                <a:avLst/>
              </a:prstGeom>
              <a:ln w="635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385785" y="2882740"/>
                <a:ext cx="0" cy="813664"/>
              </a:xfrm>
              <a:prstGeom prst="line">
                <a:avLst/>
              </a:prstGeom>
              <a:ln w="63500">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743295" y="2897028"/>
                <a:ext cx="0" cy="743346"/>
              </a:xfrm>
              <a:prstGeom prst="line">
                <a:avLst/>
              </a:prstGeom>
              <a:ln w="63500">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8013472" y="2875597"/>
                <a:ext cx="0" cy="910591"/>
              </a:xfrm>
              <a:prstGeom prst="line">
                <a:avLst/>
              </a:prstGeom>
              <a:ln w="63500">
                <a:solidFill>
                  <a:srgbClr val="C00000"/>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51" name="直接连接符 50"/>
            <p:cNvCxnSpPr/>
            <p:nvPr/>
          </p:nvCxnSpPr>
          <p:spPr>
            <a:xfrm flipH="1">
              <a:off x="5743294" y="2161903"/>
              <a:ext cx="1" cy="677197"/>
            </a:xfrm>
            <a:prstGeom prst="line">
              <a:avLst/>
            </a:prstGeom>
            <a:ln w="111125">
              <a:solidFill>
                <a:srgbClr val="C00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4335607" y="1163469"/>
              <a:ext cx="2939653" cy="943286"/>
            </a:xfrm>
            <a:prstGeom prst="rect">
              <a:avLst/>
            </a:prstGeom>
            <a:gradFill>
              <a:gsLst>
                <a:gs pos="0">
                  <a:srgbClr val="C00000"/>
                </a:gs>
                <a:gs pos="100000">
                  <a:srgbClr val="A50021"/>
                </a:gs>
              </a:gsLst>
              <a:lin ang="5400000" scaled="1"/>
            </a:gradFill>
            <a:ln w="9525">
              <a:solidFill>
                <a:srgbClr val="C00000"/>
              </a:solidFill>
            </a:ln>
          </p:spPr>
          <p:txBody>
            <a:bodyPr wrap="square" rtlCol="0">
              <a:spAutoFit/>
            </a:bodyPr>
            <a:lstStyle/>
            <a:p>
              <a:pPr algn="ctr">
                <a:lnSpc>
                  <a:spcPct val="130000"/>
                </a:lnSpc>
              </a:pPr>
              <a:r>
                <a:rPr lang="zh-CN" altLang="en-US" b="1" spc="400" smtClean="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十八大以来</a:t>
              </a:r>
              <a:endParaRPr lang="en-US" altLang="zh-CN" b="1" spc="400" smtClean="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a:p>
              <a:pPr algn="ctr">
                <a:lnSpc>
                  <a:spcPct val="130000"/>
                </a:lnSpc>
              </a:pPr>
              <a:r>
                <a:rPr lang="zh-CN" altLang="en-US" b="1" spc="400" smtClean="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经历了三件大事</a:t>
              </a:r>
              <a:endParaRPr lang="zh-CN" altLang="en-US" b="1" spc="400" dirty="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nvGrpSpPr>
            <p:cNvPr id="62" name="组合 61"/>
            <p:cNvGrpSpPr/>
            <p:nvPr/>
          </p:nvGrpSpPr>
          <p:grpSpPr>
            <a:xfrm>
              <a:off x="4617108" y="3640372"/>
              <a:ext cx="2160000" cy="2160000"/>
              <a:chOff x="4665319" y="3626086"/>
              <a:chExt cx="2160000" cy="2160000"/>
            </a:xfrm>
          </p:grpSpPr>
          <p:sp>
            <p:nvSpPr>
              <p:cNvPr id="33" name="椭圆 32"/>
              <p:cNvSpPr/>
              <p:nvPr/>
            </p:nvSpPr>
            <p:spPr>
              <a:xfrm>
                <a:off x="4665319" y="3626086"/>
                <a:ext cx="2160000" cy="2160000"/>
              </a:xfrm>
              <a:prstGeom prst="ellipse">
                <a:avLst/>
              </a:prstGeom>
              <a:gradFill flip="none" rotWithShape="1">
                <a:gsLst>
                  <a:gs pos="0">
                    <a:srgbClr val="C00000"/>
                  </a:gs>
                  <a:gs pos="100000">
                    <a:srgbClr val="A50021"/>
                  </a:gs>
                </a:gsLst>
                <a:path path="shape">
                  <a:fillToRect l="50000" t="50000" r="50000" b="50000"/>
                </a:path>
                <a:tileRect/>
              </a:gradFill>
              <a:ln>
                <a:gradFill>
                  <a:gsLst>
                    <a:gs pos="0">
                      <a:srgbClr val="FFFF99"/>
                    </a:gs>
                    <a:gs pos="100000">
                      <a:srgbClr val="FFFF99">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50000"/>
                  </a:lnSpc>
                </a:pPr>
                <a:endParaRPr lang="zh-CN" altLang="en-US" dirty="0">
                  <a:solidFill>
                    <a:schemeClr val="bg1"/>
                  </a:solidFill>
                  <a:latin typeface="思源黑体 CN Heavy" panose="020B0A00000000000000" pitchFamily="34" charset="-122"/>
                  <a:ea typeface="思源黑体 CN Heavy" panose="020B0A00000000000000" pitchFamily="34" charset="-122"/>
                  <a:cs typeface="+mn-ea"/>
                  <a:sym typeface="+mn-lt"/>
                </a:endParaRPr>
              </a:p>
            </p:txBody>
          </p:sp>
          <p:sp>
            <p:nvSpPr>
              <p:cNvPr id="35" name="文本框 34"/>
              <p:cNvSpPr txBox="1"/>
              <p:nvPr/>
            </p:nvSpPr>
            <p:spPr>
              <a:xfrm>
                <a:off x="4926865" y="4285405"/>
                <a:ext cx="1898454" cy="1000455"/>
              </a:xfrm>
              <a:prstGeom prst="rect">
                <a:avLst/>
              </a:prstGeom>
              <a:noFill/>
            </p:spPr>
            <p:txBody>
              <a:bodyPr wrap="square" rtlCol="0">
                <a:spAutoFit/>
              </a:bodyPr>
              <a:lstStyle/>
              <a:p>
                <a:r>
                  <a:rPr lang="zh-CN" altLang="en-US" sz="1600">
                    <a:solidFill>
                      <a:schemeClr val="bg1"/>
                    </a:solidFill>
                    <a:latin typeface="思源黑体 CN Heavy" panose="020B0A00000000000000" pitchFamily="34" charset="-122"/>
                    <a:ea typeface="思源黑体 CN Heavy" panose="020B0A00000000000000" pitchFamily="34" charset="-122"/>
                    <a:cs typeface="+mn-ea"/>
                    <a:sym typeface="+mn-lt"/>
                  </a:rPr>
                  <a:t>中国特色社会主义进入新时代</a:t>
                </a:r>
                <a:endParaRPr lang="zh-CN" altLang="en-US" sz="1600">
                  <a:solidFill>
                    <a:schemeClr val="bg1"/>
                  </a:solidFill>
                  <a:latin typeface="思源黑体 CN Heavy" panose="020B0A00000000000000" pitchFamily="34" charset="-122"/>
                  <a:ea typeface="思源黑体 CN Heavy" panose="020B0A00000000000000" pitchFamily="34" charset="-122"/>
                  <a:cs typeface="+mn-ea"/>
                  <a:sym typeface="+mn-lt"/>
                </a:endParaRPr>
              </a:p>
              <a:p>
                <a:endParaRPr lang="zh-CN" altLang="en-US" sz="1600"/>
              </a:p>
            </p:txBody>
          </p:sp>
        </p:grpSp>
        <p:grpSp>
          <p:nvGrpSpPr>
            <p:cNvPr id="61" name="组合 60"/>
            <p:cNvGrpSpPr/>
            <p:nvPr/>
          </p:nvGrpSpPr>
          <p:grpSpPr>
            <a:xfrm>
              <a:off x="6955176" y="3640372"/>
              <a:ext cx="2160004" cy="2244074"/>
              <a:chOff x="7075188" y="3828539"/>
              <a:chExt cx="2160004" cy="2244074"/>
            </a:xfrm>
          </p:grpSpPr>
          <p:sp>
            <p:nvSpPr>
              <p:cNvPr id="34" name="椭圆 33"/>
              <p:cNvSpPr>
                <a:spLocks noChangeAspect="1"/>
              </p:cNvSpPr>
              <p:nvPr/>
            </p:nvSpPr>
            <p:spPr>
              <a:xfrm>
                <a:off x="7075188" y="3828539"/>
                <a:ext cx="2160001" cy="2160000"/>
              </a:xfrm>
              <a:prstGeom prst="ellipse">
                <a:avLst/>
              </a:prstGeom>
              <a:gradFill flip="none" rotWithShape="1">
                <a:gsLst>
                  <a:gs pos="0">
                    <a:srgbClr val="C00000"/>
                  </a:gs>
                  <a:gs pos="100000">
                    <a:srgbClr val="A50021"/>
                  </a:gs>
                </a:gsLst>
                <a:path path="shape">
                  <a:fillToRect l="50000" t="50000" r="50000" b="50000"/>
                </a:path>
                <a:tileRect/>
              </a:gradFill>
              <a:ln>
                <a:gradFill>
                  <a:gsLst>
                    <a:gs pos="0">
                      <a:srgbClr val="FFFF99"/>
                    </a:gs>
                    <a:gs pos="100000">
                      <a:srgbClr val="FFFF99">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50000"/>
                  </a:lnSpc>
                </a:pPr>
                <a:endParaRPr lang="zh-CN" altLang="en-US" dirty="0">
                  <a:solidFill>
                    <a:schemeClr val="bg1"/>
                  </a:solidFill>
                  <a:latin typeface="思源黑体 CN Heavy" panose="020B0A00000000000000" pitchFamily="34" charset="-122"/>
                  <a:ea typeface="思源黑体 CN Heavy" panose="020B0A00000000000000" pitchFamily="34" charset="-122"/>
                  <a:cs typeface="+mn-ea"/>
                  <a:sym typeface="+mn-lt"/>
                </a:endParaRPr>
              </a:p>
            </p:txBody>
          </p:sp>
          <p:sp>
            <p:nvSpPr>
              <p:cNvPr id="56" name="文本框 55"/>
              <p:cNvSpPr txBox="1"/>
              <p:nvPr/>
            </p:nvSpPr>
            <p:spPr>
              <a:xfrm>
                <a:off x="7263023" y="4214625"/>
                <a:ext cx="1972169" cy="1857988"/>
              </a:xfrm>
              <a:prstGeom prst="rect">
                <a:avLst/>
              </a:prstGeom>
              <a:noFill/>
            </p:spPr>
            <p:txBody>
              <a:bodyPr wrap="square" rtlCol="0">
                <a:spAutoFit/>
              </a:bodyPr>
              <a:lstStyle/>
              <a:p>
                <a:pPr algn="just"/>
                <a:r>
                  <a:rPr lang="zh-CN" altLang="en-US" sz="1600" smtClean="0">
                    <a:solidFill>
                      <a:schemeClr val="bg1"/>
                    </a:solidFill>
                    <a:latin typeface="思源黑体 CN Heavy" panose="020B0A00000000000000" pitchFamily="34" charset="-122"/>
                    <a:ea typeface="思源黑体 CN Heavy" panose="020B0A00000000000000" pitchFamily="34" charset="-122"/>
                    <a:cs typeface="+mn-ea"/>
                    <a:sym typeface="+mn-lt"/>
                  </a:rPr>
                  <a:t>完成</a:t>
                </a:r>
                <a:r>
                  <a:rPr lang="zh-CN" altLang="en-US" sz="1600">
                    <a:solidFill>
                      <a:schemeClr val="bg1"/>
                    </a:solidFill>
                    <a:latin typeface="思源黑体 CN Heavy" panose="020B0A00000000000000" pitchFamily="34" charset="-122"/>
                    <a:ea typeface="思源黑体 CN Heavy" panose="020B0A00000000000000" pitchFamily="34" charset="-122"/>
                    <a:cs typeface="+mn-ea"/>
                    <a:sym typeface="+mn-lt"/>
                  </a:rPr>
                  <a:t>脱贫攻坚、全面建成小康社会的历史任务，实现第一个百年奋斗目标</a:t>
                </a:r>
                <a:endParaRPr lang="zh-CN" altLang="en-US" sz="1600">
                  <a:solidFill>
                    <a:schemeClr val="bg1"/>
                  </a:solidFill>
                  <a:latin typeface="思源黑体 CN Heavy" panose="020B0A00000000000000" pitchFamily="34" charset="-122"/>
                  <a:ea typeface="思源黑体 CN Heavy" panose="020B0A00000000000000" pitchFamily="34" charset="-122"/>
                  <a:cs typeface="+mn-ea"/>
                  <a:sym typeface="+mn-lt"/>
                </a:endParaRPr>
              </a:p>
              <a:p>
                <a:pPr algn="just"/>
                <a:endParaRPr lang="zh-CN" altLang="en-US" sz="1600"/>
              </a:p>
            </p:txBody>
          </p:sp>
        </p:grpSp>
        <p:grpSp>
          <p:nvGrpSpPr>
            <p:cNvPr id="63" name="组合 62"/>
            <p:cNvGrpSpPr/>
            <p:nvPr/>
          </p:nvGrpSpPr>
          <p:grpSpPr>
            <a:xfrm>
              <a:off x="2281650" y="3678934"/>
              <a:ext cx="2160002" cy="2160000"/>
              <a:chOff x="2437381" y="3867099"/>
              <a:chExt cx="2160002" cy="2160000"/>
            </a:xfrm>
          </p:grpSpPr>
          <p:sp>
            <p:nvSpPr>
              <p:cNvPr id="29" name="椭圆 28"/>
              <p:cNvSpPr>
                <a:spLocks noChangeAspect="1"/>
              </p:cNvSpPr>
              <p:nvPr/>
            </p:nvSpPr>
            <p:spPr>
              <a:xfrm>
                <a:off x="2437381" y="3867099"/>
                <a:ext cx="2160002" cy="2160000"/>
              </a:xfrm>
              <a:prstGeom prst="ellipse">
                <a:avLst/>
              </a:prstGeom>
              <a:gradFill flip="none" rotWithShape="1">
                <a:gsLst>
                  <a:gs pos="0">
                    <a:srgbClr val="C00000"/>
                  </a:gs>
                  <a:gs pos="100000">
                    <a:srgbClr val="A50021"/>
                  </a:gs>
                </a:gsLst>
                <a:path path="shape">
                  <a:fillToRect l="50000" t="50000" r="50000" b="50000"/>
                </a:path>
                <a:tileRect/>
              </a:gradFill>
              <a:ln>
                <a:gradFill>
                  <a:gsLst>
                    <a:gs pos="0">
                      <a:srgbClr val="FFFF99"/>
                    </a:gs>
                    <a:gs pos="100000">
                      <a:srgbClr val="FFFF99">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50000"/>
                  </a:lnSpc>
                </a:pPr>
                <a:endParaRPr lang="zh-CN" altLang="en-US" sz="1600" dirty="0">
                  <a:solidFill>
                    <a:schemeClr val="bg1"/>
                  </a:solidFill>
                  <a:latin typeface="思源黑体 CN Heavy" panose="020B0A00000000000000" pitchFamily="34" charset="-122"/>
                  <a:ea typeface="思源黑体 CN Heavy" panose="020B0A00000000000000" pitchFamily="34" charset="-122"/>
                  <a:cs typeface="+mn-ea"/>
                  <a:sym typeface="+mn-lt"/>
                </a:endParaRPr>
              </a:p>
            </p:txBody>
          </p:sp>
          <p:sp>
            <p:nvSpPr>
              <p:cNvPr id="57" name="文本框 56"/>
              <p:cNvSpPr txBox="1"/>
              <p:nvPr/>
            </p:nvSpPr>
            <p:spPr>
              <a:xfrm>
                <a:off x="2555537" y="4607659"/>
                <a:ext cx="1923688" cy="678880"/>
              </a:xfrm>
              <a:prstGeom prst="rect">
                <a:avLst/>
              </a:prstGeom>
              <a:noFill/>
            </p:spPr>
            <p:txBody>
              <a:bodyPr wrap="square" rtlCol="0">
                <a:spAutoFit/>
              </a:bodyPr>
              <a:lstStyle>
                <a:defPPr>
                  <a:defRPr lang="zh-CN"/>
                </a:defPPr>
                <a:lvl1pPr>
                  <a:defRPr>
                    <a:solidFill>
                      <a:schemeClr val="bg1"/>
                    </a:solidFill>
                    <a:latin typeface="思源黑体 CN Heavy" panose="020B0A00000000000000" pitchFamily="34" charset="-122"/>
                    <a:ea typeface="思源黑体 CN Heavy" panose="020B0A00000000000000" pitchFamily="34" charset="-122"/>
                    <a:cs typeface="+mn-ea"/>
                  </a:defRPr>
                </a:lvl1pPr>
              </a:lstStyle>
              <a:p>
                <a:r>
                  <a:rPr lang="zh-CN" altLang="en-US" sz="1600">
                    <a:sym typeface="+mn-lt"/>
                  </a:rPr>
                  <a:t>迎来中国共产党成立一百周年</a:t>
                </a:r>
                <a:endParaRPr lang="zh-CN" altLang="en-US" sz="1600"/>
              </a:p>
            </p:txBody>
          </p:sp>
        </p:grpSp>
      </p:grpSp>
      <p:grpSp>
        <p:nvGrpSpPr>
          <p:cNvPr id="88" name="组合 87"/>
          <p:cNvGrpSpPr/>
          <p:nvPr/>
        </p:nvGrpSpPr>
        <p:grpSpPr>
          <a:xfrm>
            <a:off x="6613428" y="1480246"/>
            <a:ext cx="5125632" cy="5061466"/>
            <a:chOff x="6647296" y="1480246"/>
            <a:chExt cx="5125632" cy="5061466"/>
          </a:xfrm>
        </p:grpSpPr>
        <p:grpSp>
          <p:nvGrpSpPr>
            <p:cNvPr id="74" name="组合 73"/>
            <p:cNvGrpSpPr/>
            <p:nvPr/>
          </p:nvGrpSpPr>
          <p:grpSpPr>
            <a:xfrm>
              <a:off x="6657047" y="1481898"/>
              <a:ext cx="2516239" cy="1683782"/>
              <a:chOff x="2287841" y="2722763"/>
              <a:chExt cx="2851378" cy="1908045"/>
            </a:xfrm>
          </p:grpSpPr>
          <p:pic>
            <p:nvPicPr>
              <p:cNvPr id="86" name="图片 85"/>
              <p:cNvPicPr>
                <a:picLocks noChangeAspect="1"/>
              </p:cNvPicPr>
              <p:nvPr/>
            </p:nvPicPr>
            <p:blipFill>
              <a:blip r:embed="rId1"/>
              <a:stretch>
                <a:fillRect/>
              </a:stretch>
            </p:blipFill>
            <p:spPr>
              <a:xfrm>
                <a:off x="2287841" y="2722763"/>
                <a:ext cx="2851378" cy="1548594"/>
              </a:xfrm>
              <a:prstGeom prst="rect">
                <a:avLst/>
              </a:prstGeom>
            </p:spPr>
          </p:pic>
          <p:sp>
            <p:nvSpPr>
              <p:cNvPr id="87" name="文本框 86"/>
              <p:cNvSpPr txBox="1"/>
              <p:nvPr/>
            </p:nvSpPr>
            <p:spPr>
              <a:xfrm>
                <a:off x="2287841" y="4282038"/>
                <a:ext cx="2851378" cy="348770"/>
              </a:xfrm>
              <a:prstGeom prst="rect">
                <a:avLst/>
              </a:prstGeom>
              <a:noFill/>
            </p:spPr>
            <p:txBody>
              <a:bodyPr wrap="square" rtlCol="0">
                <a:spAutoFit/>
              </a:bodyPr>
              <a:lstStyle/>
              <a:p>
                <a:pPr algn="ctr"/>
                <a:r>
                  <a:rPr lang="zh-CN" altLang="en-US" sz="1400">
                    <a:solidFill>
                      <a:srgbClr val="C00000"/>
                    </a:solidFill>
                    <a:latin typeface="微软雅黑" panose="020B0503020204020204" pitchFamily="34" charset="-122"/>
                    <a:ea typeface="微软雅黑" panose="020B0503020204020204" pitchFamily="34" charset="-122"/>
                  </a:rPr>
                  <a:t>白洋淀</a:t>
                </a:r>
                <a:r>
                  <a:rPr lang="zh-CN" altLang="en-US" sz="1400" smtClean="0">
                    <a:solidFill>
                      <a:srgbClr val="C00000"/>
                    </a:solidFill>
                    <a:latin typeface="微软雅黑" panose="020B0503020204020204" pitchFamily="34" charset="-122"/>
                    <a:ea typeface="微软雅黑" panose="020B0503020204020204" pitchFamily="34" charset="-122"/>
                  </a:rPr>
                  <a:t>风光</a:t>
                </a:r>
                <a:endParaRPr lang="zh-CN" altLang="en-US" sz="1400">
                  <a:solidFill>
                    <a:srgbClr val="C00000"/>
                  </a:solidFill>
                  <a:latin typeface="微软雅黑" panose="020B0503020204020204" pitchFamily="34" charset="-122"/>
                  <a:ea typeface="微软雅黑" panose="020B0503020204020204" pitchFamily="34" charset="-122"/>
                </a:endParaRPr>
              </a:p>
            </p:txBody>
          </p:sp>
        </p:grpSp>
        <p:grpSp>
          <p:nvGrpSpPr>
            <p:cNvPr id="75" name="组合 74"/>
            <p:cNvGrpSpPr/>
            <p:nvPr/>
          </p:nvGrpSpPr>
          <p:grpSpPr>
            <a:xfrm>
              <a:off x="9248799" y="1480246"/>
              <a:ext cx="2516082" cy="1649259"/>
              <a:chOff x="4943061" y="2720891"/>
              <a:chExt cx="2851200" cy="1868924"/>
            </a:xfrm>
          </p:grpSpPr>
          <p:pic>
            <p:nvPicPr>
              <p:cNvPr id="84" name="图片 83"/>
              <p:cNvPicPr>
                <a:picLocks noChangeAspect="1"/>
              </p:cNvPicPr>
              <p:nvPr/>
            </p:nvPicPr>
            <p:blipFill>
              <a:blip r:embed="rId2"/>
              <a:stretch>
                <a:fillRect/>
              </a:stretch>
            </p:blipFill>
            <p:spPr>
              <a:xfrm>
                <a:off x="4943061" y="2720891"/>
                <a:ext cx="2851200" cy="1550113"/>
              </a:xfrm>
              <a:prstGeom prst="rect">
                <a:avLst/>
              </a:prstGeom>
            </p:spPr>
          </p:pic>
          <p:sp>
            <p:nvSpPr>
              <p:cNvPr id="85" name="文本框 84"/>
              <p:cNvSpPr txBox="1"/>
              <p:nvPr/>
            </p:nvSpPr>
            <p:spPr>
              <a:xfrm>
                <a:off x="4943061" y="4282038"/>
                <a:ext cx="2851200" cy="307777"/>
              </a:xfrm>
              <a:prstGeom prst="rect">
                <a:avLst/>
              </a:prstGeom>
              <a:noFill/>
            </p:spPr>
            <p:txBody>
              <a:bodyPr wrap="square" rtlCol="0">
                <a:spAutoFit/>
              </a:bodyPr>
              <a:lstStyle/>
              <a:p>
                <a:pPr algn="ctr"/>
                <a:r>
                  <a:rPr lang="zh-CN" altLang="en-US" sz="1400" smtClean="0">
                    <a:solidFill>
                      <a:srgbClr val="C00000"/>
                    </a:solidFill>
                    <a:latin typeface="微软雅黑" panose="020B0503020204020204" pitchFamily="34" charset="-122"/>
                    <a:ea typeface="微软雅黑" panose="020B0503020204020204" pitchFamily="34" charset="-122"/>
                  </a:rPr>
                  <a:t>“中国天眼”全景</a:t>
                </a:r>
                <a:endParaRPr lang="zh-CN" altLang="en-US" sz="1400">
                  <a:solidFill>
                    <a:srgbClr val="C00000"/>
                  </a:solidFill>
                  <a:latin typeface="微软雅黑" panose="020B0503020204020204" pitchFamily="34" charset="-122"/>
                  <a:ea typeface="微软雅黑" panose="020B0503020204020204" pitchFamily="34" charset="-122"/>
                </a:endParaRPr>
              </a:p>
            </p:txBody>
          </p:sp>
        </p:grpSp>
        <p:pic>
          <p:nvPicPr>
            <p:cNvPr id="76" name="图片 75"/>
            <p:cNvPicPr/>
            <p:nvPr/>
          </p:nvPicPr>
          <p:blipFill>
            <a:blip r:embed="rId3"/>
            <a:stretch>
              <a:fillRect/>
            </a:stretch>
          </p:blipFill>
          <p:spPr>
            <a:xfrm>
              <a:off x="6647296" y="3174962"/>
              <a:ext cx="2516082" cy="1369231"/>
            </a:xfrm>
            <a:prstGeom prst="rect">
              <a:avLst/>
            </a:prstGeom>
          </p:spPr>
        </p:pic>
        <p:sp>
          <p:nvSpPr>
            <p:cNvPr id="77" name="文本框 76"/>
            <p:cNvSpPr txBox="1"/>
            <p:nvPr/>
          </p:nvSpPr>
          <p:spPr>
            <a:xfrm>
              <a:off x="6647297" y="4542881"/>
              <a:ext cx="2516081" cy="271602"/>
            </a:xfrm>
            <a:prstGeom prst="rect">
              <a:avLst/>
            </a:prstGeom>
            <a:noFill/>
          </p:spPr>
          <p:txBody>
            <a:bodyPr wrap="square" rtlCol="0">
              <a:spAutoFit/>
            </a:bodyPr>
            <a:lstStyle/>
            <a:p>
              <a:pPr algn="ctr"/>
              <a:r>
                <a:rPr lang="zh-CN" altLang="en-US" sz="1400" smtClean="0">
                  <a:solidFill>
                    <a:srgbClr val="C00000"/>
                  </a:solidFill>
                  <a:latin typeface="微软雅黑" panose="020B0503020204020204" pitchFamily="34" charset="-122"/>
                  <a:ea typeface="微软雅黑" panose="020B0503020204020204" pitchFamily="34" charset="-122"/>
                </a:rPr>
                <a:t>“雪龙</a:t>
              </a:r>
              <a:r>
                <a:rPr lang="en-US" altLang="zh-CN" sz="1400" smtClean="0">
                  <a:solidFill>
                    <a:srgbClr val="C00000"/>
                  </a:solidFill>
                  <a:latin typeface="微软雅黑" panose="020B0503020204020204" pitchFamily="34" charset="-122"/>
                  <a:ea typeface="微软雅黑" panose="020B0503020204020204" pitchFamily="34" charset="-122"/>
                </a:rPr>
                <a:t>2”</a:t>
              </a:r>
              <a:r>
                <a:rPr lang="zh-CN" altLang="en-US" sz="1400" smtClean="0">
                  <a:solidFill>
                    <a:srgbClr val="C00000"/>
                  </a:solidFill>
                  <a:latin typeface="微软雅黑" panose="020B0503020204020204" pitchFamily="34" charset="-122"/>
                  <a:ea typeface="微软雅黑" panose="020B0503020204020204" pitchFamily="34" charset="-122"/>
                </a:rPr>
                <a:t>号极地科考破冰船</a:t>
              </a:r>
              <a:endParaRPr lang="zh-CN" altLang="en-US" sz="1400">
                <a:solidFill>
                  <a:srgbClr val="C00000"/>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6647296" y="6270110"/>
              <a:ext cx="2508035" cy="271602"/>
            </a:xfrm>
            <a:prstGeom prst="rect">
              <a:avLst/>
            </a:prstGeom>
            <a:noFill/>
          </p:spPr>
          <p:txBody>
            <a:bodyPr wrap="square" rtlCol="0">
              <a:spAutoFit/>
            </a:bodyPr>
            <a:lstStyle/>
            <a:p>
              <a:pPr algn="ctr"/>
              <a:r>
                <a:rPr lang="zh-CN" altLang="en-US" sz="1400" smtClean="0">
                  <a:solidFill>
                    <a:srgbClr val="C00000"/>
                  </a:solidFill>
                  <a:latin typeface="微软雅黑" panose="020B0503020204020204" pitchFamily="34" charset="-122"/>
                  <a:ea typeface="微软雅黑" panose="020B0503020204020204" pitchFamily="34" charset="-122"/>
                </a:rPr>
                <a:t>中欧班列</a:t>
              </a:r>
              <a:endParaRPr lang="zh-CN" altLang="en-US" sz="1400">
                <a:solidFill>
                  <a:srgbClr val="C00000"/>
                </a:solidFill>
                <a:latin typeface="微软雅黑" panose="020B0503020204020204" pitchFamily="34" charset="-122"/>
                <a:ea typeface="微软雅黑" panose="020B0503020204020204" pitchFamily="34" charset="-122"/>
              </a:endParaRPr>
            </a:p>
          </p:txBody>
        </p:sp>
        <p:pic>
          <p:nvPicPr>
            <p:cNvPr id="79" name="图片 78"/>
            <p:cNvPicPr/>
            <p:nvPr/>
          </p:nvPicPr>
          <p:blipFill>
            <a:blip r:embed="rId4"/>
            <a:stretch>
              <a:fillRect/>
            </a:stretch>
          </p:blipFill>
          <p:spPr>
            <a:xfrm>
              <a:off x="9248799" y="3161235"/>
              <a:ext cx="2516082" cy="1369231"/>
            </a:xfrm>
            <a:prstGeom prst="rect">
              <a:avLst/>
            </a:prstGeom>
          </p:spPr>
        </p:pic>
        <p:sp>
          <p:nvSpPr>
            <p:cNvPr id="80" name="文本框 79"/>
            <p:cNvSpPr txBox="1"/>
            <p:nvPr/>
          </p:nvSpPr>
          <p:spPr>
            <a:xfrm>
              <a:off x="9256846" y="4530441"/>
              <a:ext cx="2508035" cy="271602"/>
            </a:xfrm>
            <a:prstGeom prst="rect">
              <a:avLst/>
            </a:prstGeom>
            <a:noFill/>
          </p:spPr>
          <p:txBody>
            <a:bodyPr wrap="square" rtlCol="0">
              <a:spAutoFit/>
            </a:bodyPr>
            <a:lstStyle/>
            <a:p>
              <a:pPr algn="ctr"/>
              <a:r>
                <a:rPr lang="zh-CN" altLang="en-US" sz="1400" smtClean="0">
                  <a:solidFill>
                    <a:srgbClr val="C00000"/>
                  </a:solidFill>
                  <a:latin typeface="微软雅黑" panose="020B0503020204020204" pitchFamily="34" charset="-122"/>
                  <a:ea typeface="微软雅黑" panose="020B0503020204020204" pitchFamily="34" charset="-122"/>
                </a:rPr>
                <a:t>第四届进博会</a:t>
              </a:r>
              <a:endParaRPr lang="zh-CN" altLang="en-US" sz="1400">
                <a:solidFill>
                  <a:srgbClr val="C00000"/>
                </a:solidFill>
                <a:latin typeface="微软雅黑" panose="020B0503020204020204" pitchFamily="34" charset="-122"/>
                <a:ea typeface="微软雅黑" panose="020B0503020204020204" pitchFamily="34" charset="-122"/>
              </a:endParaRPr>
            </a:p>
          </p:txBody>
        </p:sp>
        <p:pic>
          <p:nvPicPr>
            <p:cNvPr id="81" name="图片 80"/>
            <p:cNvPicPr/>
            <p:nvPr/>
          </p:nvPicPr>
          <p:blipFill>
            <a:blip r:embed="rId5"/>
            <a:stretch>
              <a:fillRect/>
            </a:stretch>
          </p:blipFill>
          <p:spPr>
            <a:xfrm>
              <a:off x="6647296" y="4896647"/>
              <a:ext cx="2516082" cy="1369231"/>
            </a:xfrm>
            <a:prstGeom prst="rect">
              <a:avLst/>
            </a:prstGeom>
          </p:spPr>
        </p:pic>
        <p:pic>
          <p:nvPicPr>
            <p:cNvPr id="82" name="图片 81"/>
            <p:cNvPicPr/>
            <p:nvPr/>
          </p:nvPicPr>
          <p:blipFill>
            <a:blip r:embed="rId6"/>
            <a:stretch>
              <a:fillRect/>
            </a:stretch>
          </p:blipFill>
          <p:spPr>
            <a:xfrm>
              <a:off x="9256846" y="4896647"/>
              <a:ext cx="2516082" cy="1369231"/>
            </a:xfrm>
            <a:prstGeom prst="rect">
              <a:avLst/>
            </a:prstGeom>
          </p:spPr>
        </p:pic>
        <p:sp>
          <p:nvSpPr>
            <p:cNvPr id="83" name="文本框 82"/>
            <p:cNvSpPr txBox="1"/>
            <p:nvPr/>
          </p:nvSpPr>
          <p:spPr>
            <a:xfrm>
              <a:off x="9256846" y="6260842"/>
              <a:ext cx="2508035" cy="271602"/>
            </a:xfrm>
            <a:prstGeom prst="rect">
              <a:avLst/>
            </a:prstGeom>
            <a:noFill/>
          </p:spPr>
          <p:txBody>
            <a:bodyPr wrap="square" rtlCol="0">
              <a:spAutoFit/>
            </a:bodyPr>
            <a:lstStyle/>
            <a:p>
              <a:pPr algn="ctr"/>
              <a:r>
                <a:rPr lang="zh-CN" altLang="en-US" sz="1400" smtClean="0">
                  <a:solidFill>
                    <a:srgbClr val="C00000"/>
                  </a:solidFill>
                  <a:latin typeface="微软雅黑" panose="020B0503020204020204" pitchFamily="34" charset="-122"/>
                  <a:ea typeface="微软雅黑" panose="020B0503020204020204" pitchFamily="34" charset="-122"/>
                </a:rPr>
                <a:t>第</a:t>
              </a:r>
              <a:r>
                <a:rPr lang="en-US" altLang="zh-CN" sz="1400" smtClean="0">
                  <a:solidFill>
                    <a:srgbClr val="C00000"/>
                  </a:solidFill>
                  <a:latin typeface="微软雅黑" panose="020B0503020204020204" pitchFamily="34" charset="-122"/>
                  <a:ea typeface="微软雅黑" panose="020B0503020204020204" pitchFamily="34" charset="-122"/>
                </a:rPr>
                <a:t>24</a:t>
              </a:r>
              <a:r>
                <a:rPr lang="zh-CN" altLang="en-US" sz="1400" smtClean="0">
                  <a:solidFill>
                    <a:srgbClr val="C00000"/>
                  </a:solidFill>
                  <a:latin typeface="微软雅黑" panose="020B0503020204020204" pitchFamily="34" charset="-122"/>
                  <a:ea typeface="微软雅黑" panose="020B0503020204020204" pitchFamily="34" charset="-122"/>
                </a:rPr>
                <a:t>届冬奥会在北京举行</a:t>
              </a:r>
              <a:endParaRPr lang="zh-CN" altLang="en-US" sz="1400">
                <a:solidFill>
                  <a:srgbClr val="C00000"/>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up)">
                                      <p:cBhvr>
                                        <p:cTn id="11" dur="2000"/>
                                        <p:tgtEl>
                                          <p:spTgt spid="69"/>
                                        </p:tgtEl>
                                      </p:cBhvr>
                                    </p:animEffect>
                                  </p:childTnLst>
                                </p:cTn>
                              </p:par>
                            </p:childTnLst>
                          </p:cTn>
                        </p:par>
                        <p:par>
                          <p:cTn id="12" fill="hold">
                            <p:stCondLst>
                              <p:cond delay="4000"/>
                            </p:stCondLst>
                            <p:childTnLst>
                              <p:par>
                                <p:cTn id="13" presetID="22" presetClass="entr" presetSubtype="8" fill="hold"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wipe(left)">
                                      <p:cBhvr>
                                        <p:cTn id="15" dur="20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5" name="直接连接符 64"/>
          <p:cNvCxnSpPr/>
          <p:nvPr/>
        </p:nvCxnSpPr>
        <p:spPr>
          <a:xfrm flipH="1">
            <a:off x="2738626" y="4583431"/>
            <a:ext cx="649386" cy="385400"/>
          </a:xfrm>
          <a:prstGeom prst="line">
            <a:avLst/>
          </a:prstGeom>
          <a:ln w="155575">
            <a:solidFill>
              <a:srgbClr val="C00000"/>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742356" y="559820"/>
            <a:ext cx="8444507" cy="745958"/>
            <a:chOff x="1056681" y="1309917"/>
            <a:chExt cx="8444507" cy="745958"/>
          </a:xfrm>
        </p:grpSpPr>
        <p:grpSp>
          <p:nvGrpSpPr>
            <p:cNvPr id="39" name="组合 38"/>
            <p:cNvGrpSpPr/>
            <p:nvPr/>
          </p:nvGrpSpPr>
          <p:grpSpPr>
            <a:xfrm>
              <a:off x="2217427" y="1430093"/>
              <a:ext cx="7283761" cy="563937"/>
              <a:chOff x="3537284" y="2029907"/>
              <a:chExt cx="7283761" cy="563937"/>
            </a:xfrm>
          </p:grpSpPr>
          <p:sp>
            <p:nvSpPr>
              <p:cNvPr id="40" name="箭头: 五边形 9"/>
              <p:cNvSpPr/>
              <p:nvPr/>
            </p:nvSpPr>
            <p:spPr>
              <a:xfrm>
                <a:off x="3537284" y="2029907"/>
                <a:ext cx="7283761"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文本框 40"/>
              <p:cNvSpPr txBox="1"/>
              <p:nvPr/>
            </p:nvSpPr>
            <p:spPr>
              <a:xfrm>
                <a:off x="3676222" y="2073899"/>
                <a:ext cx="6959085" cy="461665"/>
              </a:xfrm>
              <a:prstGeom prst="rect">
                <a:avLst/>
              </a:prstGeom>
              <a:noFill/>
            </p:spPr>
            <p:txBody>
              <a:bodyPr wrap="square" rtlCol="0">
                <a:spAutoFit/>
              </a:bodyPr>
              <a:lstStyle/>
              <a:p>
                <a:pPr algn="dist"/>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深刻领会过去</a:t>
                </a:r>
                <a:r>
                  <a:rPr lang="en-US" altLang="zh-CN"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5</a:t>
                </a: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年的工作和新时代</a:t>
                </a:r>
                <a:r>
                  <a:rPr lang="en-US" altLang="zh-CN"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10</a:t>
                </a: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年的伟大变革</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8" name="组合 7"/>
            <p:cNvGrpSpPr/>
            <p:nvPr/>
          </p:nvGrpSpPr>
          <p:grpSpPr>
            <a:xfrm>
              <a:off x="1056681" y="1309917"/>
              <a:ext cx="1107997" cy="745958"/>
              <a:chOff x="1056681" y="1309917"/>
              <a:chExt cx="1107997" cy="745958"/>
            </a:xfrm>
          </p:grpSpPr>
          <p:sp>
            <p:nvSpPr>
              <p:cNvPr id="44" name="椭圆 43"/>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056681" y="1452064"/>
                <a:ext cx="1107997"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（二）</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cxnSp>
        <p:nvCxnSpPr>
          <p:cNvPr id="51" name="直接连接符 50"/>
          <p:cNvCxnSpPr/>
          <p:nvPr/>
        </p:nvCxnSpPr>
        <p:spPr>
          <a:xfrm>
            <a:off x="3169826" y="3013734"/>
            <a:ext cx="429786" cy="563654"/>
          </a:xfrm>
          <a:prstGeom prst="line">
            <a:avLst/>
          </a:prstGeom>
          <a:ln w="155575">
            <a:solidFill>
              <a:srgbClr val="C00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1669333" y="2395794"/>
            <a:ext cx="2591750" cy="532262"/>
          </a:xfrm>
          <a:prstGeom prst="rect">
            <a:avLst/>
          </a:prstGeom>
          <a:noFill/>
          <a:ln w="15875">
            <a:solidFill>
              <a:srgbClr val="C00000"/>
            </a:solidFill>
          </a:ln>
        </p:spPr>
        <p:txBody>
          <a:bodyPr wrap="square" rtlCol="0">
            <a:spAutoFit/>
          </a:bodyPr>
          <a:lstStyle>
            <a:defPPr>
              <a:defRPr lang="zh-CN"/>
            </a:defPPr>
            <a:lvl1pPr algn="ctr">
              <a:lnSpc>
                <a:spcPct val="130000"/>
              </a:lnSpc>
              <a:defRPr sz="2400" b="1" spc="400">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defRPr>
            </a:lvl1pPr>
          </a:lstStyle>
          <a:p>
            <a:r>
              <a:rPr lang="zh-CN" altLang="en-US"/>
              <a:t>第二个答案</a:t>
            </a:r>
            <a:endParaRPr lang="zh-CN" altLang="en-US" dirty="0"/>
          </a:p>
        </p:txBody>
      </p:sp>
      <p:grpSp>
        <p:nvGrpSpPr>
          <p:cNvPr id="63" name="组合 62"/>
          <p:cNvGrpSpPr/>
          <p:nvPr/>
        </p:nvGrpSpPr>
        <p:grpSpPr>
          <a:xfrm>
            <a:off x="3270245" y="3349724"/>
            <a:ext cx="2313993" cy="1860586"/>
            <a:chOff x="2521997" y="3812224"/>
            <a:chExt cx="2686367" cy="2160000"/>
          </a:xfrm>
        </p:grpSpPr>
        <p:sp>
          <p:nvSpPr>
            <p:cNvPr id="29" name="椭圆 28"/>
            <p:cNvSpPr>
              <a:spLocks noChangeAspect="1"/>
            </p:cNvSpPr>
            <p:nvPr/>
          </p:nvSpPr>
          <p:spPr>
            <a:xfrm>
              <a:off x="2521997" y="3812224"/>
              <a:ext cx="2160002" cy="2160000"/>
            </a:xfrm>
            <a:prstGeom prst="ellipse">
              <a:avLst/>
            </a:prstGeom>
            <a:gradFill flip="none" rotWithShape="1">
              <a:gsLst>
                <a:gs pos="0">
                  <a:srgbClr val="C00000"/>
                </a:gs>
                <a:gs pos="100000">
                  <a:srgbClr val="A50021"/>
                </a:gs>
              </a:gsLst>
              <a:path path="shape">
                <a:fillToRect l="50000" t="50000" r="50000" b="50000"/>
              </a:path>
              <a:tileRect/>
            </a:gradFill>
            <a:ln>
              <a:gradFill>
                <a:gsLst>
                  <a:gs pos="0">
                    <a:srgbClr val="FFFF99"/>
                  </a:gs>
                  <a:gs pos="100000">
                    <a:srgbClr val="FFFF99">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50000"/>
                </a:lnSpc>
              </a:pPr>
              <a:endParaRPr lang="zh-CN" altLang="en-US" sz="1600" dirty="0">
                <a:solidFill>
                  <a:schemeClr val="bg1"/>
                </a:solidFill>
                <a:latin typeface="思源黑体 CN Heavy" panose="020B0A00000000000000" pitchFamily="34" charset="-122"/>
                <a:ea typeface="思源黑体 CN Heavy" panose="020B0A00000000000000" pitchFamily="34" charset="-122"/>
                <a:cs typeface="+mn-ea"/>
                <a:sym typeface="+mn-lt"/>
              </a:endParaRPr>
            </a:p>
          </p:txBody>
        </p:sp>
        <p:sp>
          <p:nvSpPr>
            <p:cNvPr id="57" name="文本框 56"/>
            <p:cNvSpPr txBox="1"/>
            <p:nvPr/>
          </p:nvSpPr>
          <p:spPr>
            <a:xfrm>
              <a:off x="2835214" y="4624244"/>
              <a:ext cx="2373150" cy="535958"/>
            </a:xfrm>
            <a:prstGeom prst="rect">
              <a:avLst/>
            </a:prstGeom>
            <a:noFill/>
          </p:spPr>
          <p:txBody>
            <a:bodyPr wrap="square" rtlCol="0">
              <a:spAutoFit/>
            </a:bodyPr>
            <a:lstStyle>
              <a:defPPr>
                <a:defRPr lang="zh-CN"/>
              </a:defPPr>
              <a:lvl1pPr>
                <a:defRPr>
                  <a:solidFill>
                    <a:schemeClr val="bg1"/>
                  </a:solidFill>
                  <a:latin typeface="思源黑体 CN Heavy" panose="020B0A00000000000000" pitchFamily="34" charset="-122"/>
                  <a:ea typeface="思源黑体 CN Heavy" panose="020B0A00000000000000" pitchFamily="34" charset="-122"/>
                  <a:cs typeface="+mn-ea"/>
                </a:defRPr>
              </a:lvl1pPr>
            </a:lstStyle>
            <a:p>
              <a:r>
                <a:rPr lang="zh-CN" altLang="en-US" sz="2400" smtClean="0"/>
                <a:t>自我革命</a:t>
              </a:r>
              <a:endParaRPr lang="zh-CN" altLang="en-US" sz="2400"/>
            </a:p>
          </p:txBody>
        </p:sp>
      </p:grpSp>
      <p:pic>
        <p:nvPicPr>
          <p:cNvPr id="43" name="Picture 2" descr="https://gimg2.baidu.com/image_search/src=http%3A%2F%2Fnews.sun0769.com%2Fdg%2Fheadnews%2F202106%2FW020210624296428191660.jpg&amp;refer=http%3A%2F%2Fnews.sun0769.com&amp;app=2002&amp;size=f9999,10000&amp;q=a80&amp;n=0&amp;g=0n&amp;fmt=auto?sec=1653916258&amp;t=c9bcfb9fc67c8f53888b02700b21b8e7"/>
          <p:cNvPicPr>
            <a:picLocks noChangeAspect="1" noChangeArrowheads="1"/>
          </p:cNvPicPr>
          <p:nvPr/>
        </p:nvPicPr>
        <p:blipFill>
          <a:blip r:embed="rId1"/>
          <a:srcRect/>
          <a:stretch>
            <a:fillRect/>
          </a:stretch>
        </p:blipFill>
        <p:spPr bwMode="auto">
          <a:xfrm>
            <a:off x="9296400" y="1903437"/>
            <a:ext cx="2393532" cy="4441333"/>
          </a:xfrm>
          <a:prstGeom prst="rect">
            <a:avLst/>
          </a:prstGeom>
          <a:noFill/>
          <a:extLst>
            <a:ext uri="{909E8E84-426E-40DD-AFC4-6F175D3DCCD1}">
              <a14:hiddenFill xmlns:a14="http://schemas.microsoft.com/office/drawing/2010/main">
                <a:solidFill>
                  <a:srgbClr val="FFFFFF"/>
                </a:solidFill>
              </a14:hiddenFill>
            </a:ext>
          </a:extLst>
        </p:spPr>
      </p:pic>
      <p:sp>
        <p:nvSpPr>
          <p:cNvPr id="45" name="文本框 44"/>
          <p:cNvSpPr txBox="1"/>
          <p:nvPr/>
        </p:nvSpPr>
        <p:spPr>
          <a:xfrm>
            <a:off x="2985522" y="1578517"/>
            <a:ext cx="4291618" cy="572464"/>
          </a:xfrm>
          <a:prstGeom prst="rect">
            <a:avLst/>
          </a:prstGeom>
          <a:gradFill>
            <a:gsLst>
              <a:gs pos="0">
                <a:srgbClr val="C00000"/>
              </a:gs>
              <a:gs pos="100000">
                <a:srgbClr val="A50021"/>
              </a:gs>
            </a:gsLst>
            <a:lin ang="5400000" scaled="1"/>
          </a:gradFill>
          <a:ln w="9525">
            <a:solidFill>
              <a:srgbClr val="C00000"/>
            </a:solidFill>
          </a:ln>
        </p:spPr>
        <p:txBody>
          <a:bodyPr wrap="square" rtlCol="0">
            <a:spAutoFit/>
          </a:bodyPr>
          <a:lstStyle/>
          <a:p>
            <a:pPr algn="ctr">
              <a:lnSpc>
                <a:spcPct val="130000"/>
              </a:lnSpc>
            </a:pPr>
            <a:r>
              <a:rPr lang="zh-CN" altLang="en-US" sz="2400" b="1" spc="40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跳出治乱兴衰历史</a:t>
            </a:r>
            <a:r>
              <a:rPr lang="zh-CN" altLang="en-US" sz="2400" b="1" spc="400" smtClean="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周期率</a:t>
            </a:r>
            <a:endParaRPr lang="en-US" altLang="zh-CN" sz="2400" b="1" spc="400" smtClean="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cxnSp>
        <p:nvCxnSpPr>
          <p:cNvPr id="46" name="直接连接符 45"/>
          <p:cNvCxnSpPr/>
          <p:nvPr/>
        </p:nvCxnSpPr>
        <p:spPr>
          <a:xfrm>
            <a:off x="6897081" y="3143059"/>
            <a:ext cx="380059" cy="571881"/>
          </a:xfrm>
          <a:prstGeom prst="line">
            <a:avLst/>
          </a:prstGeom>
          <a:ln w="155575">
            <a:solidFill>
              <a:srgbClr val="C00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6383867" y="3898083"/>
            <a:ext cx="2802996" cy="1200329"/>
          </a:xfrm>
          <a:prstGeom prst="rect">
            <a:avLst/>
          </a:prstGeom>
          <a:solidFill>
            <a:srgbClr val="C00000"/>
          </a:solidFill>
          <a:ln w="3175">
            <a:solidFill>
              <a:srgbClr val="C00000"/>
            </a:solidFill>
          </a:ln>
        </p:spPr>
        <p:txBody>
          <a:bodyPr wrap="square" rtlCol="0">
            <a:spAutoFit/>
          </a:bodyPr>
          <a:lstStyle/>
          <a:p>
            <a:r>
              <a:rPr lang="zh-CN" altLang="en-US" sz="2400" b="1" spc="40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“只有让人民来监督政府，政府才不敢松懈。“</a:t>
            </a:r>
            <a:endParaRPr lang="zh-CN" altLang="en-US" sz="2400" b="1" spc="40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sp>
        <p:nvSpPr>
          <p:cNvPr id="49" name="文本框 48"/>
          <p:cNvSpPr txBox="1"/>
          <p:nvPr/>
        </p:nvSpPr>
        <p:spPr>
          <a:xfrm>
            <a:off x="4954947" y="2375693"/>
            <a:ext cx="3721545" cy="572464"/>
          </a:xfrm>
          <a:prstGeom prst="rect">
            <a:avLst/>
          </a:prstGeom>
          <a:noFill/>
          <a:ln w="15875">
            <a:solidFill>
              <a:srgbClr val="C00000"/>
            </a:solidFill>
          </a:ln>
        </p:spPr>
        <p:txBody>
          <a:bodyPr wrap="square" rtlCol="0">
            <a:spAutoFit/>
          </a:bodyPr>
          <a:lstStyle/>
          <a:p>
            <a:pPr algn="ctr">
              <a:lnSpc>
                <a:spcPct val="130000"/>
              </a:lnSpc>
            </a:pPr>
            <a:r>
              <a:rPr lang="zh-CN" altLang="en-US" sz="2400" b="1" spc="400">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第一个答案</a:t>
            </a:r>
            <a:r>
              <a:rPr lang="zh-CN" altLang="en-US" sz="2400" b="1" spc="400" smtClean="0">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“窑洞对”</a:t>
            </a:r>
            <a:endParaRPr lang="zh-CN" altLang="en-US" sz="2400" b="1" spc="400" dirty="0">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nvGrpSpPr>
          <p:cNvPr id="19" name="组合 18"/>
          <p:cNvGrpSpPr/>
          <p:nvPr/>
        </p:nvGrpSpPr>
        <p:grpSpPr>
          <a:xfrm>
            <a:off x="578276" y="4209023"/>
            <a:ext cx="2123186" cy="2346120"/>
            <a:chOff x="578276" y="4209023"/>
            <a:chExt cx="2123186" cy="2346120"/>
          </a:xfrm>
        </p:grpSpPr>
        <p:pic>
          <p:nvPicPr>
            <p:cNvPr id="15" name="图片 14"/>
            <p:cNvPicPr>
              <a:picLocks noChangeAspect="1"/>
            </p:cNvPicPr>
            <p:nvPr/>
          </p:nvPicPr>
          <p:blipFill>
            <a:blip r:embed="rId2"/>
            <a:stretch>
              <a:fillRect/>
            </a:stretch>
          </p:blipFill>
          <p:spPr>
            <a:xfrm>
              <a:off x="582474" y="4855354"/>
              <a:ext cx="2118988" cy="1699789"/>
            </a:xfrm>
            <a:prstGeom prst="rect">
              <a:avLst/>
            </a:prstGeom>
          </p:spPr>
        </p:pic>
        <p:sp>
          <p:nvSpPr>
            <p:cNvPr id="64" name="文本框 63"/>
            <p:cNvSpPr txBox="1"/>
            <p:nvPr/>
          </p:nvSpPr>
          <p:spPr>
            <a:xfrm>
              <a:off x="578276" y="4209023"/>
              <a:ext cx="2118988" cy="646331"/>
            </a:xfrm>
            <a:prstGeom prst="rect">
              <a:avLst/>
            </a:prstGeom>
            <a:noFill/>
            <a:ln w="3175">
              <a:solidFill>
                <a:srgbClr val="C00000"/>
              </a:solidFill>
            </a:ln>
          </p:spPr>
          <p:txBody>
            <a:bodyPr wrap="square" rtlCol="0">
              <a:spAutoFit/>
            </a:bodyPr>
            <a:lstStyle/>
            <a:p>
              <a:r>
                <a:rPr lang="zh-CN" altLang="en-US" sz="12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十八</a:t>
              </a:r>
              <a:r>
                <a:rPr lang="zh-CN" altLang="en-US" sz="1200" b="1" spc="40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大以来至</a:t>
              </a:r>
              <a:r>
                <a:rPr lang="en-US" altLang="zh-CN" sz="1200" b="1" spc="40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2021</a:t>
              </a:r>
              <a:r>
                <a:rPr lang="zh-CN" altLang="en-US" sz="12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年</a:t>
              </a:r>
              <a:r>
                <a:rPr lang="en-US" altLang="zh-CN" sz="12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5</a:t>
              </a:r>
              <a:r>
                <a:rPr lang="zh-CN" altLang="en-US" sz="12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月，全国查处干部违规违纪</a:t>
              </a:r>
              <a:r>
                <a:rPr lang="zh-CN" altLang="en-US" sz="1200" b="1" spc="40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数据</a:t>
              </a:r>
              <a:endParaRPr lang="zh-CN" altLang="en-US" sz="12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2000"/>
                                        <p:tgtEl>
                                          <p:spTgt spid="45"/>
                                        </p:tgtEl>
                                      </p:cBhvr>
                                    </p:animEffect>
                                  </p:childTnLst>
                                </p:cTn>
                              </p:par>
                            </p:childTnLst>
                          </p:cTn>
                        </p:par>
                        <p:par>
                          <p:cTn id="12" fill="hold">
                            <p:stCondLst>
                              <p:cond delay="4000"/>
                            </p:stCondLst>
                            <p:childTnLst>
                              <p:par>
                                <p:cTn id="13" presetID="22" presetClass="entr" presetSubtype="1"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up)">
                                      <p:cBhvr>
                                        <p:cTn id="15" dur="2000"/>
                                        <p:tgtEl>
                                          <p:spTgt spid="42"/>
                                        </p:tgtEl>
                                      </p:cBhvr>
                                    </p:animEffect>
                                  </p:childTnLst>
                                </p:cTn>
                              </p:par>
                            </p:childTnLst>
                          </p:cTn>
                        </p:par>
                        <p:par>
                          <p:cTn id="16" fill="hold">
                            <p:stCondLst>
                              <p:cond delay="6000"/>
                            </p:stCondLst>
                            <p:childTnLst>
                              <p:par>
                                <p:cTn id="17" presetID="22" presetClass="entr" presetSubtype="1"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up)">
                                      <p:cBhvr>
                                        <p:cTn id="19" dur="2000"/>
                                        <p:tgtEl>
                                          <p:spTgt spid="51"/>
                                        </p:tgtEl>
                                      </p:cBhvr>
                                    </p:animEffect>
                                  </p:childTnLst>
                                </p:cTn>
                              </p:par>
                            </p:childTnLst>
                          </p:cTn>
                        </p:par>
                        <p:par>
                          <p:cTn id="20" fill="hold">
                            <p:stCondLst>
                              <p:cond delay="8000"/>
                            </p:stCondLst>
                            <p:childTnLst>
                              <p:par>
                                <p:cTn id="21" presetID="22" presetClass="entr" presetSubtype="1"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wipe(up)">
                                      <p:cBhvr>
                                        <p:cTn id="23" dur="2000"/>
                                        <p:tgtEl>
                                          <p:spTgt spid="63"/>
                                        </p:tgtEl>
                                      </p:cBhvr>
                                    </p:animEffect>
                                  </p:childTnLst>
                                </p:cTn>
                              </p:par>
                            </p:childTnLst>
                          </p:cTn>
                        </p:par>
                        <p:par>
                          <p:cTn id="24" fill="hold">
                            <p:stCondLst>
                              <p:cond delay="10000"/>
                            </p:stCondLst>
                            <p:childTnLst>
                              <p:par>
                                <p:cTn id="25" presetID="22" presetClass="entr" presetSubtype="1"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wipe(up)">
                                      <p:cBhvr>
                                        <p:cTn id="27" dur="2000"/>
                                        <p:tgtEl>
                                          <p:spTgt spid="65"/>
                                        </p:tgtEl>
                                      </p:cBhvr>
                                    </p:animEffect>
                                  </p:childTnLst>
                                </p:cTn>
                              </p:par>
                            </p:childTnLst>
                          </p:cTn>
                        </p:par>
                        <p:par>
                          <p:cTn id="28" fill="hold">
                            <p:stCondLst>
                              <p:cond delay="12000"/>
                            </p:stCondLst>
                            <p:childTnLst>
                              <p:par>
                                <p:cTn id="29" presetID="22" presetClass="entr" presetSubtype="1"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up)">
                                      <p:cBhvr>
                                        <p:cTn id="31" dur="500"/>
                                        <p:tgtEl>
                                          <p:spTgt spid="19"/>
                                        </p:tgtEl>
                                      </p:cBhvr>
                                    </p:animEffect>
                                  </p:childTnLst>
                                </p:cTn>
                              </p:par>
                            </p:childTnLst>
                          </p:cTn>
                        </p:par>
                        <p:par>
                          <p:cTn id="32" fill="hold">
                            <p:stCondLst>
                              <p:cond delay="12500"/>
                            </p:stCondLst>
                            <p:childTnLst>
                              <p:par>
                                <p:cTn id="33" presetID="22" presetClass="entr" presetSubtype="1" fill="hold" grpId="0" nodeType="afterEffect">
                                  <p:stCondLst>
                                    <p:cond delay="5000"/>
                                  </p:stCondLst>
                                  <p:childTnLst>
                                    <p:set>
                                      <p:cBhvr>
                                        <p:cTn id="34" dur="1" fill="hold">
                                          <p:stCondLst>
                                            <p:cond delay="0"/>
                                          </p:stCondLst>
                                        </p:cTn>
                                        <p:tgtEl>
                                          <p:spTgt spid="49"/>
                                        </p:tgtEl>
                                        <p:attrNameLst>
                                          <p:attrName>style.visibility</p:attrName>
                                        </p:attrNameLst>
                                      </p:cBhvr>
                                      <p:to>
                                        <p:strVal val="visible"/>
                                      </p:to>
                                    </p:set>
                                    <p:animEffect transition="in" filter="wipe(up)">
                                      <p:cBhvr>
                                        <p:cTn id="35" dur="2000"/>
                                        <p:tgtEl>
                                          <p:spTgt spid="49"/>
                                        </p:tgtEl>
                                      </p:cBhvr>
                                    </p:animEffect>
                                  </p:childTnLst>
                                </p:cTn>
                              </p:par>
                            </p:childTnLst>
                          </p:cTn>
                        </p:par>
                        <p:par>
                          <p:cTn id="36" fill="hold">
                            <p:stCondLst>
                              <p:cond delay="19500"/>
                            </p:stCondLst>
                            <p:childTnLst>
                              <p:par>
                                <p:cTn id="37" presetID="22" presetClass="entr" presetSubtype="1"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Effect transition="in" filter="wipe(up)">
                                      <p:cBhvr>
                                        <p:cTn id="39" dur="2000"/>
                                        <p:tgtEl>
                                          <p:spTgt spid="46"/>
                                        </p:tgtEl>
                                      </p:cBhvr>
                                    </p:animEffect>
                                  </p:childTnLst>
                                </p:cTn>
                              </p:par>
                            </p:childTnLst>
                          </p:cTn>
                        </p:par>
                        <p:par>
                          <p:cTn id="40" fill="hold">
                            <p:stCondLst>
                              <p:cond delay="21500"/>
                            </p:stCondLst>
                            <p:childTnLst>
                              <p:par>
                                <p:cTn id="41" presetID="22" presetClass="entr" presetSubtype="1"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up)">
                                      <p:cBhvr>
                                        <p:cTn id="43" dur="2000"/>
                                        <p:tgtEl>
                                          <p:spTgt spid="6"/>
                                        </p:tgtEl>
                                      </p:cBhvr>
                                    </p:animEffect>
                                  </p:childTnLst>
                                </p:cTn>
                              </p:par>
                            </p:childTnLst>
                          </p:cTn>
                        </p:par>
                        <p:par>
                          <p:cTn id="44" fill="hold">
                            <p:stCondLst>
                              <p:cond delay="23500"/>
                            </p:stCondLst>
                            <p:childTnLst>
                              <p:par>
                                <p:cTn id="45" presetID="22" presetClass="entr" presetSubtype="8"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left)">
                                      <p:cBhvr>
                                        <p:cTn id="47"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5" grpId="0" animBg="1"/>
      <p:bldP spid="6" grpId="0" animBg="1"/>
      <p:bldP spid="4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97721" y="524441"/>
            <a:ext cx="6424548" cy="732338"/>
            <a:chOff x="297721" y="524441"/>
            <a:chExt cx="6424548" cy="732338"/>
          </a:xfrm>
        </p:grpSpPr>
        <p:grpSp>
          <p:nvGrpSpPr>
            <p:cNvPr id="51" name="组合 50"/>
            <p:cNvGrpSpPr/>
            <p:nvPr/>
          </p:nvGrpSpPr>
          <p:grpSpPr>
            <a:xfrm>
              <a:off x="847819" y="643287"/>
              <a:ext cx="5874450" cy="613492"/>
              <a:chOff x="896468" y="1372604"/>
              <a:chExt cx="3318444" cy="728237"/>
            </a:xfrm>
          </p:grpSpPr>
          <p:sp>
            <p:nvSpPr>
              <p:cNvPr id="52" name="圆角矩形 51"/>
              <p:cNvSpPr/>
              <p:nvPr/>
            </p:nvSpPr>
            <p:spPr>
              <a:xfrm>
                <a:off x="896468" y="1372603"/>
                <a:ext cx="3318444" cy="728237"/>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3" name="文本框 52"/>
              <p:cNvSpPr txBox="1"/>
              <p:nvPr/>
            </p:nvSpPr>
            <p:spPr>
              <a:xfrm>
                <a:off x="1047606" y="1499249"/>
                <a:ext cx="3003573" cy="474945"/>
              </a:xfrm>
              <a:prstGeom prst="rect">
                <a:avLst/>
              </a:prstGeom>
              <a:noFill/>
            </p:spPr>
            <p:txBody>
              <a:bodyPr wrap="square" rtlCol="0">
                <a:spAutoFit/>
              </a:bodyPr>
              <a:lstStyle/>
              <a:p>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报告从</a:t>
                </a:r>
                <a:r>
                  <a:rPr kumimoji="1" lang="en-US" altLang="zh-CN"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16</a:t>
                </a:r>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个方面总结概括了十年来的伟大变革</a:t>
                </a:r>
                <a:endParaRPr kumimoji="1" lang="en-US" altLang="zh-CN" sz="2000" b="1" dirty="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grpSp>
        <p:pic>
          <p:nvPicPr>
            <p:cNvPr id="61" name="图片 60"/>
            <p:cNvPicPr>
              <a:picLocks noChangeAspect="1"/>
            </p:cNvPicPr>
            <p:nvPr/>
          </p:nvPicPr>
          <p:blipFill rotWithShape="1">
            <a:blip r:embed="rId1"/>
            <a:srcRect/>
            <a:stretch>
              <a:fillRect/>
            </a:stretch>
          </p:blipFill>
          <p:spPr>
            <a:xfrm flipH="1">
              <a:off x="297721" y="524441"/>
              <a:ext cx="500142" cy="731592"/>
            </a:xfrm>
            <a:prstGeom prst="rect">
              <a:avLst/>
            </a:prstGeom>
            <a:effectLst>
              <a:outerShdw blurRad="63500" algn="ctr" rotWithShape="0">
                <a:prstClr val="black">
                  <a:alpha val="40000"/>
                </a:prstClr>
              </a:outerShdw>
            </a:effectLst>
          </p:spPr>
        </p:pic>
      </p:grpSp>
      <p:grpSp>
        <p:nvGrpSpPr>
          <p:cNvPr id="7" name="组合 6"/>
          <p:cNvGrpSpPr/>
          <p:nvPr/>
        </p:nvGrpSpPr>
        <p:grpSpPr>
          <a:xfrm>
            <a:off x="847819" y="1627788"/>
            <a:ext cx="10403587" cy="4308872"/>
            <a:chOff x="847819" y="1627788"/>
            <a:chExt cx="10403587" cy="4308872"/>
          </a:xfrm>
        </p:grpSpPr>
        <p:sp>
          <p:nvSpPr>
            <p:cNvPr id="47" name="文本框 46"/>
            <p:cNvSpPr txBox="1"/>
            <p:nvPr/>
          </p:nvSpPr>
          <p:spPr>
            <a:xfrm>
              <a:off x="4166802" y="1627788"/>
              <a:ext cx="7084604" cy="4308872"/>
            </a:xfrm>
            <a:prstGeom prst="rect">
              <a:avLst/>
            </a:prstGeom>
            <a:noFill/>
            <a:ln w="22225">
              <a:solidFill>
                <a:srgbClr val="C00000"/>
              </a:solidFill>
            </a:ln>
          </p:spPr>
          <p:txBody>
            <a:bodyPr wrap="square" rtlCol="0">
              <a:spAutoFit/>
            </a:bodyPr>
            <a:lstStyle/>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1</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、创立了习近平新时代中国特色社会主义思想；</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2</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、全面加强党的领导；</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3</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、经过接续奋斗，实现了小康这个中华民族的千年梦想；</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4</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、对新时代党和国家事业发展作出科学完整的战略部署；</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5</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、提出并贯彻新发展理念，着力推进高质量发展，推动构建新发展格局；</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6</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、以巨大的政治勇气全面深化改革；</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7</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、实行更加积极主动的开放战略；</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8</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、坚持走中国特色社会主义政治发展道路；</a:t>
              </a:r>
              <a:endParaRPr kumimoji="1" lang="en-US" altLang="zh-CN" sz="1600"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buFont typeface="Wingdings" panose="05000000000000000000" pitchFamily="2" charset="2"/>
                <a:buChar char="n"/>
              </a:pPr>
              <a:endParaRPr kumimoji="1" lang="en-US" altLang="zh-CN" sz="1600" dirty="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847819" y="1627788"/>
              <a:ext cx="2863823" cy="430887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000"/>
                                        <p:tgtEl>
                                          <p:spTgt spid="4"/>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50044" y="1837165"/>
            <a:ext cx="11179971" cy="4524315"/>
            <a:chOff x="350044" y="1837165"/>
            <a:chExt cx="11179971" cy="4524315"/>
          </a:xfrm>
        </p:grpSpPr>
        <p:pic>
          <p:nvPicPr>
            <p:cNvPr id="4" name="图片 3"/>
            <p:cNvPicPr>
              <a:picLocks noChangeAspect="1"/>
            </p:cNvPicPr>
            <p:nvPr/>
          </p:nvPicPr>
          <p:blipFill rotWithShape="1">
            <a:blip r:embed="rId1"/>
            <a:srcRect/>
            <a:stretch>
              <a:fillRect/>
            </a:stretch>
          </p:blipFill>
          <p:spPr>
            <a:xfrm>
              <a:off x="350044" y="1837165"/>
              <a:ext cx="6650831" cy="4524315"/>
            </a:xfrm>
            <a:prstGeom prst="rect">
              <a:avLst/>
            </a:prstGeom>
          </p:spPr>
        </p:pic>
        <p:sp>
          <p:nvSpPr>
            <p:cNvPr id="47" name="文本框 46"/>
            <p:cNvSpPr txBox="1"/>
            <p:nvPr/>
          </p:nvSpPr>
          <p:spPr>
            <a:xfrm>
              <a:off x="7089649" y="1837165"/>
              <a:ext cx="4440366" cy="4524315"/>
            </a:xfrm>
            <a:prstGeom prst="rect">
              <a:avLst/>
            </a:prstGeom>
            <a:noFill/>
            <a:ln w="22225">
              <a:solidFill>
                <a:srgbClr val="C00000"/>
              </a:solidFill>
            </a:ln>
          </p:spPr>
          <p:txBody>
            <a:bodyPr wrap="square" rtlCol="0">
              <a:spAutoFit/>
            </a:bodyPr>
            <a:lstStyle/>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9</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、确立和坚持马克思主义在意识形态领域指导地位的根本制度；</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10</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、深入贯彻以人民为中心的发展思想；</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11</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、坚持绿水青山就是金山银山的理念；</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12</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、贯彻总体国家安全观；</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13</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、确立党在新时代的强军目标；</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14</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、全面准确推进“一国两制”实践；</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15</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、全面推进中国特色大国外交；</a:t>
              </a:r>
              <a:endPar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a:p>
              <a:pPr marL="271780" indent="-257175">
                <a:lnSpc>
                  <a:spcPct val="200000"/>
                </a:lnSpc>
                <a:buFont typeface="Wingdings" panose="05000000000000000000" pitchFamily="2" charset="2"/>
                <a:buChar char="n"/>
              </a:pPr>
              <a:r>
                <a:rPr kumimoji="1" lang="en-US" altLang="zh-CN"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16</a:t>
              </a:r>
              <a:r>
                <a:rPr kumimoji="1" lang="zh-CN" altLang="en-US" sz="1600" b="1" smtClean="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rPr>
                <a:t>、深入推进全面从严治党。</a:t>
              </a:r>
              <a:endParaRPr kumimoji="1" lang="en-US" altLang="zh-CN" sz="1600" dirty="0">
                <a:gradFill>
                  <a:gsLst>
                    <a:gs pos="100000">
                      <a:srgbClr val="A91F24"/>
                    </a:gs>
                    <a:gs pos="0">
                      <a:srgbClr val="DD0002"/>
                    </a:gs>
                  </a:gsLst>
                  <a:lin ang="5400000" scaled="1"/>
                </a:gra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297721" y="524441"/>
            <a:ext cx="6424548" cy="732338"/>
            <a:chOff x="297721" y="524441"/>
            <a:chExt cx="6424548" cy="732338"/>
          </a:xfrm>
        </p:grpSpPr>
        <p:grpSp>
          <p:nvGrpSpPr>
            <p:cNvPr id="15" name="组合 14"/>
            <p:cNvGrpSpPr/>
            <p:nvPr/>
          </p:nvGrpSpPr>
          <p:grpSpPr>
            <a:xfrm>
              <a:off x="847819" y="643287"/>
              <a:ext cx="5874450" cy="613492"/>
              <a:chOff x="896468" y="1372604"/>
              <a:chExt cx="3318444" cy="728237"/>
            </a:xfrm>
          </p:grpSpPr>
          <p:sp>
            <p:nvSpPr>
              <p:cNvPr id="17" name="圆角矩形 16"/>
              <p:cNvSpPr/>
              <p:nvPr/>
            </p:nvSpPr>
            <p:spPr>
              <a:xfrm>
                <a:off x="896468" y="1372603"/>
                <a:ext cx="3318444" cy="728237"/>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8" name="文本框 17"/>
              <p:cNvSpPr txBox="1"/>
              <p:nvPr/>
            </p:nvSpPr>
            <p:spPr>
              <a:xfrm>
                <a:off x="1047606" y="1499249"/>
                <a:ext cx="3003573" cy="474945"/>
              </a:xfrm>
              <a:prstGeom prst="rect">
                <a:avLst/>
              </a:prstGeom>
              <a:noFill/>
            </p:spPr>
            <p:txBody>
              <a:bodyPr wrap="square" rtlCol="0">
                <a:spAutoFit/>
              </a:bodyPr>
              <a:lstStyle/>
              <a:p>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报告从</a:t>
                </a:r>
                <a:r>
                  <a:rPr kumimoji="1" lang="en-US" altLang="zh-CN"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16</a:t>
                </a:r>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个方面总结概括了十年来的伟大变革</a:t>
                </a:r>
                <a:endParaRPr kumimoji="1" lang="en-US" altLang="zh-CN" sz="2000" b="1" dirty="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grpSp>
        <p:pic>
          <p:nvPicPr>
            <p:cNvPr id="16" name="图片 15"/>
            <p:cNvPicPr>
              <a:picLocks noChangeAspect="1"/>
            </p:cNvPicPr>
            <p:nvPr/>
          </p:nvPicPr>
          <p:blipFill rotWithShape="1">
            <a:blip r:embed="rId2"/>
            <a:srcRect/>
            <a:stretch>
              <a:fillRect/>
            </a:stretch>
          </p:blipFill>
          <p:spPr>
            <a:xfrm flipH="1">
              <a:off x="297721" y="524441"/>
              <a:ext cx="500142" cy="731592"/>
            </a:xfrm>
            <a:prstGeom prst="rect">
              <a:avLst/>
            </a:prstGeom>
            <a:effectLst>
              <a:outerShdw blurRad="63500" algn="ctr" rotWithShape="0">
                <a:prstClr val="black">
                  <a:alpha val="40000"/>
                </a:prstClr>
              </a:outerShdw>
            </a:effectLst>
          </p:spPr>
        </p:pic>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227"/>
          <p:cNvSpPr/>
          <p:nvPr/>
        </p:nvSpPr>
        <p:spPr>
          <a:xfrm>
            <a:off x="1359006" y="2635701"/>
            <a:ext cx="4303239" cy="2136323"/>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9" name="任意多边形 228"/>
          <p:cNvSpPr/>
          <p:nvPr/>
        </p:nvSpPr>
        <p:spPr>
          <a:xfrm>
            <a:off x="1553302" y="2456175"/>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rgbClr val="C00000"/>
          </a:soli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10" name="文本框 9"/>
          <p:cNvSpPr txBox="1"/>
          <p:nvPr/>
        </p:nvSpPr>
        <p:spPr>
          <a:xfrm>
            <a:off x="1737672" y="2454951"/>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拥护“两个确立”</a:t>
            </a:r>
            <a:endParaRPr lang="zh-CN" altLang="en-US" b="1" dirty="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endParaRPr>
          </a:p>
        </p:txBody>
      </p:sp>
      <p:sp>
        <p:nvSpPr>
          <p:cNvPr id="11" name="文本框 10"/>
          <p:cNvSpPr txBox="1"/>
          <p:nvPr/>
        </p:nvSpPr>
        <p:spPr>
          <a:xfrm>
            <a:off x="1664035" y="2937605"/>
            <a:ext cx="3607451" cy="1569660"/>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rPr>
              <a:t>确立习近平同志党中央的核心、全党的核心地位</a:t>
            </a:r>
            <a:endParaRPr lang="en-US" altLang="zh-CN" sz="1600" b="1">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endParaRPr>
          </a:p>
          <a:p>
            <a:pPr marL="285750" indent="-285750">
              <a:lnSpc>
                <a:spcPct val="150000"/>
              </a:lnSpc>
              <a:buFont typeface="Wingdings" panose="05000000000000000000" pitchFamily="2" charset="2"/>
              <a:buChar char="n"/>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rPr>
              <a:t>确立习近平新时代中国特色社会主义思想的指导地位</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endParaRPr>
          </a:p>
        </p:txBody>
      </p:sp>
      <p:sp>
        <p:nvSpPr>
          <p:cNvPr id="12" name="圆角矩形 227"/>
          <p:cNvSpPr/>
          <p:nvPr/>
        </p:nvSpPr>
        <p:spPr>
          <a:xfrm>
            <a:off x="6473281" y="2635702"/>
            <a:ext cx="4303239" cy="2136322"/>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13" name="任意多边形 228"/>
          <p:cNvSpPr/>
          <p:nvPr/>
        </p:nvSpPr>
        <p:spPr>
          <a:xfrm>
            <a:off x="6667577" y="2456175"/>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rgbClr val="C00000"/>
          </a:soli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14" name="文本框 13"/>
          <p:cNvSpPr txBox="1"/>
          <p:nvPr/>
        </p:nvSpPr>
        <p:spPr>
          <a:xfrm>
            <a:off x="6851947" y="2454951"/>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做到“两个维护”</a:t>
            </a:r>
            <a:endParaRPr lang="zh-CN" altLang="en-US" b="1" dirty="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endParaRPr>
          </a:p>
        </p:txBody>
      </p:sp>
      <p:sp>
        <p:nvSpPr>
          <p:cNvPr id="15" name="文本框 14"/>
          <p:cNvSpPr txBox="1"/>
          <p:nvPr/>
        </p:nvSpPr>
        <p:spPr>
          <a:xfrm>
            <a:off x="6778310" y="2937605"/>
            <a:ext cx="3607451" cy="1526187"/>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rPr>
              <a:t>维护习近平总书记党中央的核心、全党的核心地位</a:t>
            </a:r>
            <a:endParaRPr lang="en-US" altLang="zh-CN"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endParaRPr>
          </a:p>
          <a:p>
            <a:pPr marL="285750" indent="-285750">
              <a:lnSpc>
                <a:spcPct val="150000"/>
              </a:lnSpc>
              <a:buFont typeface="Wingdings" panose="05000000000000000000" pitchFamily="2" charset="2"/>
              <a:buChar char="n"/>
            </a:pPr>
            <a:r>
              <a:rPr lang="zh-CN" altLang="en-US" sz="1600"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rPr>
              <a:t>维护以习近平同志为核心的党中央权威和集中统一领导</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endParaRPr>
          </a:p>
        </p:txBody>
      </p:sp>
      <p:grpSp>
        <p:nvGrpSpPr>
          <p:cNvPr id="3" name="组合 2"/>
          <p:cNvGrpSpPr/>
          <p:nvPr/>
        </p:nvGrpSpPr>
        <p:grpSpPr>
          <a:xfrm>
            <a:off x="846797" y="1010961"/>
            <a:ext cx="3691335" cy="731592"/>
            <a:chOff x="846797" y="1010961"/>
            <a:chExt cx="3691335" cy="731592"/>
          </a:xfrm>
        </p:grpSpPr>
        <p:grpSp>
          <p:nvGrpSpPr>
            <p:cNvPr id="51" name="组合 50"/>
            <p:cNvGrpSpPr/>
            <p:nvPr/>
          </p:nvGrpSpPr>
          <p:grpSpPr>
            <a:xfrm>
              <a:off x="1359005" y="1129061"/>
              <a:ext cx="3179127" cy="613492"/>
              <a:chOff x="896468" y="1372603"/>
              <a:chExt cx="3318444" cy="728237"/>
            </a:xfrm>
          </p:grpSpPr>
          <p:sp>
            <p:nvSpPr>
              <p:cNvPr id="52" name="圆角矩形 51"/>
              <p:cNvSpPr/>
              <p:nvPr/>
            </p:nvSpPr>
            <p:spPr>
              <a:xfrm>
                <a:off x="896468" y="1372603"/>
                <a:ext cx="3318444" cy="728237"/>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3" name="文本框 52"/>
              <p:cNvSpPr txBox="1"/>
              <p:nvPr/>
            </p:nvSpPr>
            <p:spPr>
              <a:xfrm>
                <a:off x="1047606" y="1499249"/>
                <a:ext cx="3003573" cy="474945"/>
              </a:xfrm>
              <a:prstGeom prst="rect">
                <a:avLst/>
              </a:prstGeom>
              <a:noFill/>
            </p:spPr>
            <p:txBody>
              <a:bodyPr wrap="square" rtlCol="0">
                <a:spAutoFit/>
              </a:bodyPr>
              <a:lstStyle/>
              <a:p>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新时代</a:t>
                </a:r>
                <a:r>
                  <a:rPr kumimoji="1" lang="en-US" altLang="zh-CN"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10</a:t>
                </a:r>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年的伟大变革</a:t>
                </a:r>
                <a:endParaRPr kumimoji="1" lang="en-US" altLang="zh-CN" sz="2000" b="1" dirty="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grpSp>
        <p:pic>
          <p:nvPicPr>
            <p:cNvPr id="16" name="图片 15"/>
            <p:cNvPicPr>
              <a:picLocks noChangeAspect="1"/>
            </p:cNvPicPr>
            <p:nvPr/>
          </p:nvPicPr>
          <p:blipFill rotWithShape="1">
            <a:blip r:embed="rId1"/>
            <a:srcRect/>
            <a:stretch>
              <a:fillRect/>
            </a:stretch>
          </p:blipFill>
          <p:spPr>
            <a:xfrm flipH="1">
              <a:off x="846797" y="1010961"/>
              <a:ext cx="500142" cy="731592"/>
            </a:xfrm>
            <a:prstGeom prst="rect">
              <a:avLst/>
            </a:prstGeom>
            <a:effectLst>
              <a:outerShdw blurRad="63500" algn="ctr" rotWithShape="0">
                <a:prstClr val="black">
                  <a:alpha val="40000"/>
                </a:prstClr>
              </a:outerShdw>
            </a:effectLst>
          </p:spPr>
        </p:pic>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2000"/>
                                        <p:tgtEl>
                                          <p:spTgt spid="3"/>
                                        </p:tgtEl>
                                      </p:cBhvr>
                                    </p:animEffect>
                                  </p:childTnLst>
                                </p:cTn>
                              </p:par>
                            </p:childTnLst>
                          </p:cTn>
                        </p:par>
                        <p:par>
                          <p:cTn id="8" fill="hold">
                            <p:stCondLst>
                              <p:cond delay="20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linds(horizontal)">
                                      <p:cBhvr>
                                        <p:cTn id="14" dur="500"/>
                                        <p:tgtEl>
                                          <p:spTgt spid="9"/>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blinds(horizontal)">
                                      <p:cBhvr>
                                        <p:cTn id="20" dur="500"/>
                                        <p:tgtEl>
                                          <p:spTgt spid="11"/>
                                        </p:tgtEl>
                                      </p:cBhvr>
                                    </p:animEffect>
                                  </p:childTnLst>
                                </p:cTn>
                              </p:par>
                            </p:childTnLst>
                          </p:cTn>
                        </p:par>
                        <p:par>
                          <p:cTn id="21" fill="hold">
                            <p:stCondLst>
                              <p:cond delay="2500"/>
                            </p:stCondLst>
                            <p:childTnLst>
                              <p:par>
                                <p:cTn id="22" presetID="3" presetClass="entr" presetSubtype="10" fill="hold" grpId="0" nodeType="afterEffect">
                                  <p:stCondLst>
                                    <p:cond delay="3000"/>
                                  </p:stCondLst>
                                  <p:childTnLst>
                                    <p:set>
                                      <p:cBhvr>
                                        <p:cTn id="23" dur="1" fill="hold">
                                          <p:stCondLst>
                                            <p:cond delay="0"/>
                                          </p:stCondLst>
                                        </p:cTn>
                                        <p:tgtEl>
                                          <p:spTgt spid="14"/>
                                        </p:tgtEl>
                                        <p:attrNameLst>
                                          <p:attrName>style.visibility</p:attrName>
                                        </p:attrNameLst>
                                      </p:cBhvr>
                                      <p:to>
                                        <p:strVal val="visible"/>
                                      </p:to>
                                    </p:set>
                                    <p:animEffect transition="in" filter="blinds(horizontal)">
                                      <p:cBhvr>
                                        <p:cTn id="24" dur="500"/>
                                        <p:tgtEl>
                                          <p:spTgt spid="14"/>
                                        </p:tgtEl>
                                      </p:cBhvr>
                                    </p:animEffect>
                                  </p:childTnLst>
                                </p:cTn>
                              </p:par>
                            </p:childTnLst>
                          </p:cTn>
                        </p:par>
                        <p:par>
                          <p:cTn id="25" fill="hold">
                            <p:stCondLst>
                              <p:cond delay="6000"/>
                            </p:stCondLst>
                            <p:childTnLst>
                              <p:par>
                                <p:cTn id="26" presetID="3" presetClass="entr" presetSubtype="1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childTnLst>
                          </p:cTn>
                        </p:par>
                        <p:par>
                          <p:cTn id="29" fill="hold">
                            <p:stCondLst>
                              <p:cond delay="6500"/>
                            </p:stCondLst>
                            <p:childTnLst>
                              <p:par>
                                <p:cTn id="30" presetID="3" presetClass="entr" presetSubtype="1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blinds(horizontal)">
                                      <p:cBhvr>
                                        <p:cTn id="32" dur="500"/>
                                        <p:tgtEl>
                                          <p:spTgt spid="13"/>
                                        </p:tgtEl>
                                      </p:cBhvr>
                                    </p:animEffect>
                                  </p:childTnLst>
                                </p:cTn>
                              </p:par>
                            </p:childTnLst>
                          </p:cTn>
                        </p:par>
                        <p:par>
                          <p:cTn id="33" fill="hold">
                            <p:stCondLst>
                              <p:cond delay="7000"/>
                            </p:stCondLst>
                            <p:childTnLst>
                              <p:par>
                                <p:cTn id="34" presetID="3" presetClass="entr" presetSubtype="1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blinds(horizontal)">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1" grpId="0"/>
      <p:bldP spid="12" grpId="0" animBg="1"/>
      <p:bldP spid="13" grpId="0" animBg="1"/>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p:cNvSpPr txBox="1"/>
          <p:nvPr/>
        </p:nvSpPr>
        <p:spPr>
          <a:xfrm>
            <a:off x="1366286" y="1998000"/>
            <a:ext cx="9347337" cy="732508"/>
          </a:xfrm>
          <a:prstGeom prst="rect">
            <a:avLst/>
          </a:prstGeom>
          <a:noFill/>
        </p:spPr>
        <p:txBody>
          <a:bodyPr wrap="square" rtlCol="0">
            <a:spAutoFit/>
          </a:bodyPr>
          <a:lstStyle>
            <a:defPPr>
              <a:defRPr lang="zh-CN"/>
            </a:defPPr>
            <a:lvl1pPr algn="just">
              <a:lnSpc>
                <a:spcPct val="130000"/>
              </a:lnSpc>
              <a:defRPr sz="16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defRPr>
            </a:lvl1pPr>
          </a:lstStyle>
          <a:p>
            <a:r>
              <a:rPr lang="zh-CN" altLang="en-US"/>
              <a:t>    </a:t>
            </a:r>
            <a:r>
              <a:rPr lang="zh-CN" altLang="en-US" smtClean="0"/>
              <a:t> 实践</a:t>
            </a:r>
            <a:r>
              <a:rPr lang="zh-CN" altLang="en-US"/>
              <a:t>告诉我们，中国共产党为什么能，中国特色社会主义为什么好，归根到底是马克思主义行，是中国化时代化的马克思主义行。</a:t>
            </a:r>
            <a:endParaRPr lang="zh-CN" altLang="en-US" dirty="0"/>
          </a:p>
        </p:txBody>
      </p:sp>
      <p:grpSp>
        <p:nvGrpSpPr>
          <p:cNvPr id="9" name="组合 8"/>
          <p:cNvGrpSpPr/>
          <p:nvPr/>
        </p:nvGrpSpPr>
        <p:grpSpPr>
          <a:xfrm>
            <a:off x="742356" y="867003"/>
            <a:ext cx="8444507" cy="745958"/>
            <a:chOff x="1056681" y="1309917"/>
            <a:chExt cx="8444507" cy="745958"/>
          </a:xfrm>
        </p:grpSpPr>
        <p:grpSp>
          <p:nvGrpSpPr>
            <p:cNvPr id="39" name="组合 38"/>
            <p:cNvGrpSpPr/>
            <p:nvPr/>
          </p:nvGrpSpPr>
          <p:grpSpPr>
            <a:xfrm>
              <a:off x="2217427" y="1430093"/>
              <a:ext cx="7283761" cy="563937"/>
              <a:chOff x="3537284" y="2029907"/>
              <a:chExt cx="7283761" cy="563937"/>
            </a:xfrm>
          </p:grpSpPr>
          <p:sp>
            <p:nvSpPr>
              <p:cNvPr id="40" name="箭头: 五边形 9"/>
              <p:cNvSpPr/>
              <p:nvPr/>
            </p:nvSpPr>
            <p:spPr>
              <a:xfrm>
                <a:off x="3537284" y="2029907"/>
                <a:ext cx="7283761"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文本框 40"/>
              <p:cNvSpPr txBox="1"/>
              <p:nvPr/>
            </p:nvSpPr>
            <p:spPr>
              <a:xfrm>
                <a:off x="3676222" y="2073899"/>
                <a:ext cx="6959085" cy="461665"/>
              </a:xfrm>
              <a:prstGeom prst="rect">
                <a:avLst/>
              </a:prstGeom>
              <a:noFill/>
            </p:spPr>
            <p:txBody>
              <a:bodyPr wrap="square" rtlCol="0">
                <a:spAutoFit/>
              </a:bodyPr>
              <a:lstStyle/>
              <a:p>
                <a:pPr algn="dist"/>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深刻领会开辟马克思主义中国化时代化新境界</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8" name="组合 7"/>
            <p:cNvGrpSpPr/>
            <p:nvPr/>
          </p:nvGrpSpPr>
          <p:grpSpPr>
            <a:xfrm>
              <a:off x="1056681" y="1309917"/>
              <a:ext cx="1107996" cy="745958"/>
              <a:chOff x="1056681" y="1309917"/>
              <a:chExt cx="1107996" cy="745958"/>
            </a:xfrm>
          </p:grpSpPr>
          <p:sp>
            <p:nvSpPr>
              <p:cNvPr id="44" name="椭圆 43"/>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056681" y="1452064"/>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（三）</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sp>
        <p:nvSpPr>
          <p:cNvPr id="27" name="文本框 26"/>
          <p:cNvSpPr txBox="1"/>
          <p:nvPr/>
        </p:nvSpPr>
        <p:spPr>
          <a:xfrm>
            <a:off x="1366286" y="3055273"/>
            <a:ext cx="9347337" cy="1052596"/>
          </a:xfrm>
          <a:prstGeom prst="rect">
            <a:avLst/>
          </a:prstGeom>
          <a:noFill/>
        </p:spPr>
        <p:txBody>
          <a:bodyPr wrap="square" rtlCol="0">
            <a:spAutoFit/>
          </a:bodyPr>
          <a:lstStyle>
            <a:defPPr>
              <a:defRPr lang="zh-CN"/>
            </a:defPPr>
            <a:lvl1pPr algn="just">
              <a:lnSpc>
                <a:spcPct val="130000"/>
              </a:lnSpc>
              <a:defRPr sz="16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defRPr>
            </a:lvl1pPr>
          </a:lstStyle>
          <a:p>
            <a:r>
              <a:rPr lang="zh-CN" altLang="en-US" smtClean="0"/>
              <a:t>     只有把马克思主义基本原理同中国具体实际相结合、同中华优秀传统文化相结合，才能正确回答时代和实践提出的重大问题，才能始终保持马克思主义的蓬勃生机和旺盛活力。</a:t>
            </a:r>
            <a:endParaRPr lang="zh-CN" altLang="en-US" dirty="0"/>
          </a:p>
        </p:txBody>
      </p:sp>
      <p:sp>
        <p:nvSpPr>
          <p:cNvPr id="28" name="文本框 27"/>
          <p:cNvSpPr txBox="1"/>
          <p:nvPr/>
        </p:nvSpPr>
        <p:spPr>
          <a:xfrm>
            <a:off x="1366286" y="4384007"/>
            <a:ext cx="9347337" cy="1052596"/>
          </a:xfrm>
          <a:prstGeom prst="rect">
            <a:avLst/>
          </a:prstGeom>
          <a:noFill/>
        </p:spPr>
        <p:txBody>
          <a:bodyPr wrap="square" rtlCol="0">
            <a:spAutoFit/>
          </a:bodyPr>
          <a:lstStyle>
            <a:defPPr>
              <a:defRPr lang="zh-CN"/>
            </a:defPPr>
            <a:lvl1pPr algn="just">
              <a:lnSpc>
                <a:spcPct val="130000"/>
              </a:lnSpc>
              <a:defRPr sz="16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defRPr>
            </a:lvl1pPr>
          </a:lstStyle>
          <a:p>
            <a:r>
              <a:rPr lang="zh-CN" altLang="en-US" smtClean="0"/>
              <a:t>     继续推进实践基础上的理论创新，要把握好习近平新时代中国特色社会主义思想的世界观和方法论，做到</a:t>
            </a:r>
            <a:r>
              <a:rPr lang="en-US" altLang="zh-CN" smtClean="0"/>
              <a:t>6</a:t>
            </a:r>
            <a:r>
              <a:rPr lang="zh-CN" altLang="en-US" smtClean="0"/>
              <a:t>个坚持：</a:t>
            </a:r>
            <a:r>
              <a:rPr lang="zh-CN" altLang="en-US" smtClean="0">
                <a:solidFill>
                  <a:srgbClr val="C00000"/>
                </a:solidFill>
              </a:rPr>
              <a:t>坚持人民至上、坚持自信自立、坚持守正创新、坚持问题导向、坚持系统观念、坚持胸怀天下</a:t>
            </a:r>
            <a:r>
              <a:rPr lang="zh-CN" altLang="en-US" smtClean="0"/>
              <a:t>。</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up)">
                                      <p:cBhvr>
                                        <p:cTn id="11" dur="2000"/>
                                        <p:tgtEl>
                                          <p:spTgt spid="42"/>
                                        </p:tgtEl>
                                      </p:cBhvr>
                                    </p:animEffect>
                                  </p:childTnLst>
                                </p:cTn>
                              </p:par>
                            </p:childTnLst>
                          </p:cTn>
                        </p:par>
                        <p:par>
                          <p:cTn id="12" fill="hold">
                            <p:stCondLst>
                              <p:cond delay="4000"/>
                            </p:stCondLst>
                            <p:childTnLst>
                              <p:par>
                                <p:cTn id="13" presetID="22" presetClass="entr" presetSubtype="1"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up)">
                                      <p:cBhvr>
                                        <p:cTn id="15" dur="2000"/>
                                        <p:tgtEl>
                                          <p:spTgt spid="27"/>
                                        </p:tgtEl>
                                      </p:cBhvr>
                                    </p:animEffect>
                                  </p:childTnLst>
                                </p:cTn>
                              </p:par>
                            </p:childTnLst>
                          </p:cTn>
                        </p:par>
                        <p:par>
                          <p:cTn id="16" fill="hold">
                            <p:stCondLst>
                              <p:cond delay="6000"/>
                            </p:stCondLst>
                            <p:childTnLst>
                              <p:par>
                                <p:cTn id="17" presetID="22" presetClass="entr" presetSubtype="1"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up)">
                                      <p:cBhvr>
                                        <p:cTn id="19"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443535" y="1450883"/>
            <a:ext cx="5865020" cy="3323987"/>
          </a:xfrm>
          <a:prstGeom prst="rect">
            <a:avLst/>
          </a:prstGeom>
          <a:noFill/>
        </p:spPr>
        <p:txBody>
          <a:bodyPr wrap="square" rtlCol="0">
            <a:spAutoFit/>
          </a:bodyPr>
          <a:lstStyle/>
          <a:p>
            <a:pPr algn="just">
              <a:lnSpc>
                <a:spcPct val="150000"/>
              </a:lnSpc>
            </a:pPr>
            <a:r>
              <a:rPr lang="zh-CN" altLang="en-US" sz="2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          中国共产党第二十次全国代表大会于</a:t>
            </a:r>
            <a:r>
              <a:rPr lang="en-US" altLang="zh-CN" sz="2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10</a:t>
            </a:r>
            <a:r>
              <a:rPr lang="zh-CN" altLang="en-US" sz="2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月</a:t>
            </a:r>
            <a:r>
              <a:rPr lang="en-US" altLang="zh-CN" sz="2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16</a:t>
            </a:r>
            <a:r>
              <a:rPr lang="zh-CN" altLang="en-US" sz="2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日至</a:t>
            </a:r>
            <a:r>
              <a:rPr lang="en-US" altLang="zh-CN" sz="2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22</a:t>
            </a:r>
            <a:r>
              <a:rPr lang="zh-CN" altLang="en-US" sz="2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日在北京举行。这是在全党全国各各族人民迈上全面建设社会主义现代化强国新征程、向第二个百年奋斗目标进军的关键时刻召开的一次十分重要的大会，是一次高举旗帜、凝聚力量、团结奋进的大会。学习好、宣传好、贯彻好党的二十大精神是当前和今后一个时期全党全国的首要政治任务。</a:t>
            </a:r>
            <a:endParaRPr lang="zh-CN" altLang="en-US" sz="20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pic>
        <p:nvPicPr>
          <p:cNvPr id="3" name="图片 2"/>
          <p:cNvPicPr>
            <a:picLocks noChangeAspect="1"/>
          </p:cNvPicPr>
          <p:nvPr/>
        </p:nvPicPr>
        <p:blipFill rotWithShape="1">
          <a:blip r:embed="rId1"/>
          <a:srcRect/>
          <a:stretch>
            <a:fillRect/>
          </a:stretch>
        </p:blipFill>
        <p:spPr>
          <a:xfrm>
            <a:off x="1192232" y="1565169"/>
            <a:ext cx="4066165" cy="3095413"/>
          </a:xfrm>
          <a:prstGeom prst="roundRect">
            <a:avLst>
              <a:gd name="adj" fmla="val 4167"/>
            </a:avLst>
          </a:prstGeom>
          <a:solidFill>
            <a:srgbClr val="FFFFFF"/>
          </a:solidFill>
          <a:ln w="76200" cap="sq">
            <a:solidFill>
              <a:srgbClr val="EAEAEA"/>
            </a:solidFill>
            <a:miter lim="800000"/>
            <a:headEnd/>
            <a:tailEnd/>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p:cNvSpPr txBox="1"/>
          <p:nvPr/>
        </p:nvSpPr>
        <p:spPr>
          <a:xfrm>
            <a:off x="1366286" y="1998000"/>
            <a:ext cx="9347337" cy="1052596"/>
          </a:xfrm>
          <a:prstGeom prst="rect">
            <a:avLst/>
          </a:prstGeom>
          <a:noFill/>
        </p:spPr>
        <p:txBody>
          <a:bodyPr wrap="square" rtlCol="0">
            <a:spAutoFit/>
          </a:bodyPr>
          <a:lstStyle>
            <a:defPPr>
              <a:defRPr lang="zh-CN"/>
            </a:defPPr>
            <a:lvl1pPr algn="just">
              <a:lnSpc>
                <a:spcPct val="130000"/>
              </a:lnSpc>
              <a:defRPr sz="16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defRPr>
            </a:lvl1pPr>
          </a:lstStyle>
          <a:p>
            <a:r>
              <a:rPr lang="zh-CN" altLang="en-US" smtClean="0"/>
              <a:t>     从现在起，中国共产党的中心任务就是团结带领全国各族人民全面建成社会主义现代化强国、实现第二个百年奋斗目标，以中国式现代化全面推进中华民族伟大复兴。</a:t>
            </a:r>
            <a:endParaRPr lang="zh-CN" altLang="en-US" dirty="0"/>
          </a:p>
        </p:txBody>
      </p:sp>
      <p:grpSp>
        <p:nvGrpSpPr>
          <p:cNvPr id="9" name="组合 8"/>
          <p:cNvGrpSpPr/>
          <p:nvPr/>
        </p:nvGrpSpPr>
        <p:grpSpPr>
          <a:xfrm>
            <a:off x="742356" y="867003"/>
            <a:ext cx="8444507" cy="745958"/>
            <a:chOff x="1056681" y="1309917"/>
            <a:chExt cx="8444507" cy="745958"/>
          </a:xfrm>
        </p:grpSpPr>
        <p:grpSp>
          <p:nvGrpSpPr>
            <p:cNvPr id="39" name="组合 38"/>
            <p:cNvGrpSpPr/>
            <p:nvPr/>
          </p:nvGrpSpPr>
          <p:grpSpPr>
            <a:xfrm>
              <a:off x="2217427" y="1430093"/>
              <a:ext cx="7283761" cy="563937"/>
              <a:chOff x="3537284" y="2029907"/>
              <a:chExt cx="7283761" cy="563937"/>
            </a:xfrm>
          </p:grpSpPr>
          <p:sp>
            <p:nvSpPr>
              <p:cNvPr id="40" name="箭头: 五边形 9"/>
              <p:cNvSpPr/>
              <p:nvPr/>
            </p:nvSpPr>
            <p:spPr>
              <a:xfrm>
                <a:off x="3537284" y="2029907"/>
                <a:ext cx="7283761"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文本框 40"/>
              <p:cNvSpPr txBox="1"/>
              <p:nvPr/>
            </p:nvSpPr>
            <p:spPr>
              <a:xfrm>
                <a:off x="3676222" y="2073899"/>
                <a:ext cx="6959085" cy="461665"/>
              </a:xfrm>
              <a:prstGeom prst="rect">
                <a:avLst/>
              </a:prstGeom>
              <a:noFill/>
            </p:spPr>
            <p:txBody>
              <a:bodyPr wrap="square" rtlCol="0">
                <a:spAutoFit/>
              </a:bodyPr>
              <a:lstStyle/>
              <a:p>
                <a:pPr algn="dist"/>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深刻领会新时代新征程中国共产党的使命任务</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8" name="组合 7"/>
            <p:cNvGrpSpPr/>
            <p:nvPr/>
          </p:nvGrpSpPr>
          <p:grpSpPr>
            <a:xfrm>
              <a:off x="1056681" y="1309917"/>
              <a:ext cx="1107996" cy="745958"/>
              <a:chOff x="1056681" y="1309917"/>
              <a:chExt cx="1107996" cy="745958"/>
            </a:xfrm>
          </p:grpSpPr>
          <p:sp>
            <p:nvSpPr>
              <p:cNvPr id="44" name="椭圆 43"/>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056681" y="1452064"/>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（四）</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grpSp>
        <p:nvGrpSpPr>
          <p:cNvPr id="5" name="组合 4"/>
          <p:cNvGrpSpPr/>
          <p:nvPr/>
        </p:nvGrpSpPr>
        <p:grpSpPr>
          <a:xfrm>
            <a:off x="806652" y="3577781"/>
            <a:ext cx="10264970" cy="2857036"/>
            <a:chOff x="806652" y="3577781"/>
            <a:chExt cx="10264970" cy="2857036"/>
          </a:xfrm>
        </p:grpSpPr>
        <p:pic>
          <p:nvPicPr>
            <p:cNvPr id="2" name="图片 1"/>
            <p:cNvPicPr>
              <a:picLocks noChangeAspect="1"/>
            </p:cNvPicPr>
            <p:nvPr/>
          </p:nvPicPr>
          <p:blipFill>
            <a:blip r:embed="rId1"/>
            <a:stretch>
              <a:fillRect/>
            </a:stretch>
          </p:blipFill>
          <p:spPr>
            <a:xfrm>
              <a:off x="806652" y="3577781"/>
              <a:ext cx="5586411" cy="2857036"/>
            </a:xfrm>
            <a:prstGeom prst="rect">
              <a:avLst/>
            </a:prstGeom>
          </p:spPr>
        </p:pic>
        <p:pic>
          <p:nvPicPr>
            <p:cNvPr id="4" name="图片 3"/>
            <p:cNvPicPr>
              <a:picLocks noChangeAspect="1"/>
            </p:cNvPicPr>
            <p:nvPr/>
          </p:nvPicPr>
          <p:blipFill>
            <a:blip r:embed="rId2"/>
            <a:stretch>
              <a:fillRect/>
            </a:stretch>
          </p:blipFill>
          <p:spPr>
            <a:xfrm>
              <a:off x="6693694" y="3577781"/>
              <a:ext cx="4377928" cy="2857036"/>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par>
                          <p:cTn id="8" fill="hold">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up)">
                                      <p:cBhvr>
                                        <p:cTn id="11" dur="2000"/>
                                        <p:tgtEl>
                                          <p:spTgt spid="42"/>
                                        </p:tgtEl>
                                      </p:cBhvr>
                                    </p:animEffect>
                                  </p:childTnLst>
                                </p:cTn>
                              </p:par>
                            </p:childTnLst>
                          </p:cTn>
                        </p:par>
                        <p:par>
                          <p:cTn id="12" fill="hold">
                            <p:stCondLst>
                              <p:cond delay="4000"/>
                            </p:stCondLst>
                            <p:childTnLst>
                              <p:par>
                                <p:cTn id="13" presetID="53" presetClass="entr" presetSubtype="16" fill="hold" nodeType="afterEffect">
                                  <p:stCondLst>
                                    <p:cond delay="2000"/>
                                  </p:stCondLst>
                                  <p:childTnLst>
                                    <p:set>
                                      <p:cBhvr>
                                        <p:cTn id="14" dur="1" fill="hold">
                                          <p:stCondLst>
                                            <p:cond delay="0"/>
                                          </p:stCondLst>
                                        </p:cTn>
                                        <p:tgtEl>
                                          <p:spTgt spid="5"/>
                                        </p:tgtEl>
                                        <p:attrNameLst>
                                          <p:attrName>style.visibility</p:attrName>
                                        </p:attrNameLst>
                                      </p:cBhvr>
                                      <p:to>
                                        <p:strVal val="visible"/>
                                      </p:to>
                                    </p:set>
                                    <p:anim calcmode="lin" valueType="num">
                                      <p:cBhvr>
                                        <p:cTn id="15" dur="2000" fill="hold"/>
                                        <p:tgtEl>
                                          <p:spTgt spid="5"/>
                                        </p:tgtEl>
                                        <p:attrNameLst>
                                          <p:attrName>ppt_w</p:attrName>
                                        </p:attrNameLst>
                                      </p:cBhvr>
                                      <p:tavLst>
                                        <p:tav tm="0">
                                          <p:val>
                                            <p:fltVal val="0"/>
                                          </p:val>
                                        </p:tav>
                                        <p:tav tm="100000">
                                          <p:val>
                                            <p:strVal val="#ppt_w"/>
                                          </p:val>
                                        </p:tav>
                                      </p:tavLst>
                                    </p:anim>
                                    <p:anim calcmode="lin" valueType="num">
                                      <p:cBhvr>
                                        <p:cTn id="16" dur="2000" fill="hold"/>
                                        <p:tgtEl>
                                          <p:spTgt spid="5"/>
                                        </p:tgtEl>
                                        <p:attrNameLst>
                                          <p:attrName>ppt_h</p:attrName>
                                        </p:attrNameLst>
                                      </p:cBhvr>
                                      <p:tavLst>
                                        <p:tav tm="0">
                                          <p:val>
                                            <p:fltVal val="0"/>
                                          </p:val>
                                        </p:tav>
                                        <p:tav tm="100000">
                                          <p:val>
                                            <p:strVal val="#ppt_h"/>
                                          </p:val>
                                        </p:tav>
                                      </p:tavLst>
                                    </p:anim>
                                    <p:animEffect transition="in" filter="fade">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41"/>
          <p:cNvSpPr txBox="1"/>
          <p:nvPr/>
        </p:nvSpPr>
        <p:spPr>
          <a:xfrm>
            <a:off x="2836520" y="765259"/>
            <a:ext cx="8610413" cy="732508"/>
          </a:xfrm>
          <a:prstGeom prst="rect">
            <a:avLst/>
          </a:prstGeom>
          <a:solidFill>
            <a:schemeClr val="bg1">
              <a:lumMod val="95000"/>
            </a:schemeClr>
          </a:solidFill>
          <a:ln>
            <a:solidFill>
              <a:schemeClr val="accent1">
                <a:lumMod val="60000"/>
                <a:lumOff val="40000"/>
              </a:schemeClr>
            </a:solidFill>
          </a:ln>
        </p:spPr>
        <p:txBody>
          <a:bodyPr wrap="square" rtlCol="0">
            <a:spAutoFit/>
          </a:bodyPr>
          <a:lstStyle>
            <a:defPPr>
              <a:defRPr lang="zh-CN"/>
            </a:defPPr>
            <a:lvl1pPr algn="just">
              <a:lnSpc>
                <a:spcPct val="130000"/>
              </a:lnSpc>
              <a:defRPr sz="1600" b="1"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defRPr>
            </a:lvl1pPr>
          </a:lstStyle>
          <a:p>
            <a:r>
              <a:rPr lang="zh-CN" altLang="en-US" smtClean="0"/>
              <a:t>     </a:t>
            </a:r>
            <a:r>
              <a:rPr lang="zh-CN" altLang="en-US" smtClean="0">
                <a:solidFill>
                  <a:srgbClr val="C00000"/>
                </a:solidFill>
              </a:rPr>
              <a:t>前进道路上，必须坚持和加强党的全面领导，坚持中国特色社会主义道路，坚持以人民为中心的发展思想，坚持深化改革开放，坚持发扬斗争精神。</a:t>
            </a:r>
            <a:endParaRPr lang="zh-CN" altLang="en-US" dirty="0">
              <a:solidFill>
                <a:srgbClr val="C00000"/>
              </a:solidFill>
            </a:endParaRPr>
          </a:p>
        </p:txBody>
      </p:sp>
      <p:sp>
        <p:nvSpPr>
          <p:cNvPr id="17" name="箭头: 右 13"/>
          <p:cNvSpPr/>
          <p:nvPr/>
        </p:nvSpPr>
        <p:spPr>
          <a:xfrm>
            <a:off x="2435180" y="2782362"/>
            <a:ext cx="401340" cy="310954"/>
          </a:xfrm>
          <a:prstGeom prst="rightArrow">
            <a:avLst/>
          </a:prstGeom>
          <a:gradFill>
            <a:gsLst>
              <a:gs pos="0">
                <a:srgbClr val="C30F0F">
                  <a:lumMod val="90000"/>
                  <a:lumOff val="10000"/>
                  <a:alpha val="0"/>
                </a:srgbClr>
              </a:gs>
              <a:gs pos="71000">
                <a:srgbClr val="C30F0F"/>
              </a:gs>
            </a:gsLst>
            <a:lin ang="0" scaled="0"/>
          </a:gradFill>
          <a:ln w="12700" cap="flat" cmpd="sng" algn="ctr">
            <a:noFill/>
            <a:prstDash val="solid"/>
            <a:miter lim="800000"/>
          </a:ln>
          <a:effectLst>
            <a:outerShdw blurRad="254000" dist="101600" dir="5400000" algn="ctr" rotWithShape="0">
              <a:srgbClr val="C30F0F">
                <a:alpha val="2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grpSp>
        <p:nvGrpSpPr>
          <p:cNvPr id="5" name="组合 4"/>
          <p:cNvGrpSpPr/>
          <p:nvPr/>
        </p:nvGrpSpPr>
        <p:grpSpPr>
          <a:xfrm>
            <a:off x="2928157" y="2642644"/>
            <a:ext cx="8611845" cy="613152"/>
            <a:chOff x="2928157" y="2642644"/>
            <a:chExt cx="8611845" cy="613152"/>
          </a:xfrm>
        </p:grpSpPr>
        <p:sp>
          <p:nvSpPr>
            <p:cNvPr id="13" name="Aichitds2"/>
            <p:cNvSpPr/>
            <p:nvPr/>
          </p:nvSpPr>
          <p:spPr bwMode="auto">
            <a:xfrm>
              <a:off x="3227958" y="2642644"/>
              <a:ext cx="8312044" cy="599603"/>
            </a:xfrm>
            <a:prstGeom prst="rect">
              <a:avLst/>
            </a:prstGeom>
            <a:solidFill>
              <a:sysClr val="window" lastClr="FFFFFF">
                <a:lumMod val="85000"/>
                <a:alpha val="15000"/>
              </a:sysClr>
            </a:solidFill>
            <a:ln w="9525" cap="flat" cmpd="sng" algn="ctr">
              <a:solidFill>
                <a:srgbClr val="FFFFFF">
                  <a:lumMod val="75000"/>
                </a:srgbClr>
              </a:solidFill>
              <a:prstDash val="solid"/>
              <a:round/>
              <a:headEnd type="none" w="med" len="med"/>
              <a:tailEnd type="none" w="med" len="med"/>
            </a:ln>
            <a:effectLst/>
          </p:spPr>
          <p:txBody>
            <a:bodyPr vert="horz" wrap="square" lIns="91404" tIns="45702" rIns="91404" bIns="45702" numCol="1" rtlCol="0" anchor="t" anchorCtr="0" compatLnSpc="1"/>
            <a:lstStyle/>
            <a:p>
              <a:pPr marL="0" marR="0" lvl="0" indent="0" defTabSz="913765" eaLnBrk="1" fontAlgn="base" latinLnBrk="0" hangingPunct="1">
                <a:lnSpc>
                  <a:spcPct val="100000"/>
                </a:lnSpc>
                <a:spcBef>
                  <a:spcPct val="0"/>
                </a:spcBef>
                <a:spcAft>
                  <a:spcPct val="0"/>
                </a:spcAft>
                <a:buClrTx/>
                <a:buSzTx/>
                <a:buFontTx/>
                <a:buNone/>
                <a:defRPr/>
              </a:pPr>
              <a:endParaRPr kumimoji="0" lang="zh-CN" altLang="en-US" sz="1800" i="0" u="none" strike="noStrike" kern="0" cap="none" spc="0" normalizeH="0" baseline="0" noProof="0">
                <a:ln>
                  <a:noFill/>
                </a:ln>
                <a:solidFill>
                  <a:srgbClr val="BC0000"/>
                </a:solidFill>
                <a:effectLst/>
                <a:uLnTx/>
                <a:uFillTx/>
                <a:latin typeface="微软雅黑" panose="020B0503020204020204" pitchFamily="34" charset="-122"/>
                <a:ea typeface="微软雅黑" panose="020B0503020204020204" pitchFamily="34" charset="-122"/>
                <a:cs typeface="阿里巴巴普惠体 2.0 45 Light" panose="00020600040101010101" pitchFamily="18" charset="-122"/>
                <a:sym typeface="微软雅黑" panose="020B0503020204020204" pitchFamily="34" charset="-122"/>
              </a:endParaRPr>
            </a:p>
          </p:txBody>
        </p:sp>
        <p:sp>
          <p:nvSpPr>
            <p:cNvPr id="16" name="矩形 15"/>
            <p:cNvSpPr/>
            <p:nvPr/>
          </p:nvSpPr>
          <p:spPr>
            <a:xfrm>
              <a:off x="3543161" y="2698066"/>
              <a:ext cx="7372790" cy="422552"/>
            </a:xfrm>
            <a:prstGeom prst="rect">
              <a:avLst/>
            </a:prstGeom>
          </p:spPr>
          <p:txBody>
            <a:bodyPr wrap="square">
              <a:spAutoFit/>
            </a:bodyPr>
            <a:lstStyle/>
            <a:p>
              <a:pPr marL="277495" indent="-171450">
                <a:lnSpc>
                  <a:spcPct val="150000"/>
                </a:lnSpc>
                <a:buClr>
                  <a:srgbClr val="CB232D"/>
                </a:buClr>
                <a:buFont typeface="Arial" panose="020B0604020202020204" pitchFamily="34" charset="0"/>
                <a:buChar char="•"/>
                <a:defRPr/>
              </a:pPr>
              <a:r>
                <a:rPr lang="zh-CN" altLang="en-US" sz="160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坚持党的全面领导是坚持和发展中国特色社会主义的</a:t>
              </a:r>
              <a:r>
                <a:rPr lang="zh-CN" altLang="en-US" sz="160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必由之路</a:t>
              </a:r>
              <a:endParaRPr lang="zh-CN" altLang="en-US" sz="1600"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p:txBody>
        </p:sp>
        <p:grpSp>
          <p:nvGrpSpPr>
            <p:cNvPr id="18" name="组合 17"/>
            <p:cNvGrpSpPr/>
            <p:nvPr/>
          </p:nvGrpSpPr>
          <p:grpSpPr>
            <a:xfrm>
              <a:off x="2928157" y="2656194"/>
              <a:ext cx="599602" cy="599602"/>
              <a:chOff x="2864331" y="2121937"/>
              <a:chExt cx="599602" cy="599602"/>
            </a:xfrm>
          </p:grpSpPr>
          <p:sp>
            <p:nvSpPr>
              <p:cNvPr id="19" name="椭圆 18"/>
              <p:cNvSpPr/>
              <p:nvPr/>
            </p:nvSpPr>
            <p:spPr bwMode="auto">
              <a:xfrm>
                <a:off x="2864331" y="2121937"/>
                <a:ext cx="599602" cy="5996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w="19050">
                    <a:noFill/>
                  </a:ln>
                  <a:gradFill>
                    <a:gsLst>
                      <a:gs pos="100000">
                        <a:srgbClr val="E9BE61"/>
                      </a:gs>
                      <a:gs pos="49000">
                        <a:srgbClr val="FEEFAC"/>
                      </a:gs>
                    </a:gsLst>
                    <a:lin ang="5400000" scaled="0"/>
                  </a:gra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20" name="文本框 19"/>
              <p:cNvSpPr txBox="1"/>
              <p:nvPr/>
            </p:nvSpPr>
            <p:spPr>
              <a:xfrm>
                <a:off x="2879733" y="2190906"/>
                <a:ext cx="584200" cy="461665"/>
              </a:xfrm>
              <a:prstGeom prst="rect">
                <a:avLst/>
              </a:prstGeom>
              <a:noFill/>
            </p:spPr>
            <p:txBody>
              <a:bodyPr wrap="square" rtlCol="0">
                <a:spAutoFit/>
              </a:bodyPr>
              <a:lstStyle/>
              <a:p>
                <a:pPr algn="ctr"/>
                <a:r>
                  <a:rPr lang="en-US" altLang="zh-CN" sz="2400" dirty="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01</a:t>
                </a:r>
                <a:endParaRPr lang="zh-CN" altLang="en-US" sz="2400" dirty="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grpSp>
      <p:grpSp>
        <p:nvGrpSpPr>
          <p:cNvPr id="4" name="组合 3"/>
          <p:cNvGrpSpPr/>
          <p:nvPr/>
        </p:nvGrpSpPr>
        <p:grpSpPr>
          <a:xfrm>
            <a:off x="509872" y="389399"/>
            <a:ext cx="1681176" cy="1681176"/>
            <a:chOff x="509872" y="389399"/>
            <a:chExt cx="1681176" cy="1681176"/>
          </a:xfrm>
        </p:grpSpPr>
        <p:sp>
          <p:nvSpPr>
            <p:cNvPr id="15" name="椭圆 14"/>
            <p:cNvSpPr/>
            <p:nvPr/>
          </p:nvSpPr>
          <p:spPr bwMode="auto">
            <a:xfrm>
              <a:off x="757909" y="637436"/>
              <a:ext cx="1185102" cy="11851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lvl="0" algn="ctr">
                <a:defRPr/>
              </a:pPr>
              <a:r>
                <a:rPr kumimoji="0" lang="zh-CN" altLang="en-US" sz="2400" b="0" i="0" u="none" strike="noStrike" kern="1200" cap="none" spc="0" normalizeH="0" baseline="0" noProof="0" smtClean="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重大</a:t>
              </a:r>
              <a:endParaRPr kumimoji="0" lang="en-US" altLang="zh-CN" sz="2400" b="0" i="0" u="none" strike="noStrike" kern="1200" cap="none" spc="0" normalizeH="0" baseline="0" noProof="0" smtClean="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a:p>
              <a:pPr lvl="0" algn="ctr">
                <a:defRPr/>
              </a:pPr>
              <a:r>
                <a:rPr kumimoji="0" lang="zh-CN" altLang="en-US" sz="2400" b="0" i="0" u="none" strike="noStrike" kern="1200" cap="none" spc="0" normalizeH="0" baseline="0" noProof="0" smtClean="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原则</a:t>
              </a:r>
              <a:endParaRPr kumimoji="0" lang="zh-CN" altLang="en-US" sz="2400" b="0" i="0" u="none" strike="noStrike" kern="120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sp>
          <p:nvSpPr>
            <p:cNvPr id="40" name="椭圆 39"/>
            <p:cNvSpPr/>
            <p:nvPr/>
          </p:nvSpPr>
          <p:spPr>
            <a:xfrm>
              <a:off x="509872" y="389399"/>
              <a:ext cx="1681176" cy="1681176"/>
            </a:xfrm>
            <a:prstGeom prst="ellipse">
              <a:avLst/>
            </a:prstGeom>
            <a:gradFill>
              <a:gsLst>
                <a:gs pos="73000">
                  <a:srgbClr val="CB232D">
                    <a:lumMod val="5000"/>
                    <a:lumOff val="95000"/>
                    <a:alpha val="0"/>
                  </a:srgbClr>
                </a:gs>
                <a:gs pos="100000">
                  <a:srgbClr val="CB232D">
                    <a:alpha val="22000"/>
                  </a:srgbClr>
                </a:gs>
              </a:gsLst>
              <a:lin ang="0" scaled="0"/>
            </a:gradFill>
            <a:ln w="12700" cap="flat" cmpd="sng" algn="ctr">
              <a:gradFill>
                <a:gsLst>
                  <a:gs pos="76000">
                    <a:srgbClr val="CB232D">
                      <a:lumMod val="5000"/>
                      <a:lumOff val="95000"/>
                      <a:alpha val="0"/>
                    </a:srgbClr>
                  </a:gs>
                  <a:gs pos="100000">
                    <a:srgbClr val="CB232D"/>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grpSp>
        <p:nvGrpSpPr>
          <p:cNvPr id="2" name="组合 1"/>
          <p:cNvGrpSpPr/>
          <p:nvPr/>
        </p:nvGrpSpPr>
        <p:grpSpPr>
          <a:xfrm>
            <a:off x="689260" y="2201368"/>
            <a:ext cx="1681176" cy="1681176"/>
            <a:chOff x="689260" y="2201368"/>
            <a:chExt cx="1681176" cy="1681176"/>
          </a:xfrm>
        </p:grpSpPr>
        <p:sp>
          <p:nvSpPr>
            <p:cNvPr id="14" name="椭圆 13"/>
            <p:cNvSpPr/>
            <p:nvPr/>
          </p:nvSpPr>
          <p:spPr>
            <a:xfrm>
              <a:off x="689260" y="2201368"/>
              <a:ext cx="1681176" cy="1681176"/>
            </a:xfrm>
            <a:prstGeom prst="ellipse">
              <a:avLst/>
            </a:prstGeom>
            <a:gradFill>
              <a:gsLst>
                <a:gs pos="73000">
                  <a:srgbClr val="CB232D">
                    <a:lumMod val="5000"/>
                    <a:lumOff val="95000"/>
                    <a:alpha val="0"/>
                  </a:srgbClr>
                </a:gs>
                <a:gs pos="100000">
                  <a:srgbClr val="CB232D">
                    <a:alpha val="22000"/>
                  </a:srgbClr>
                </a:gs>
              </a:gsLst>
              <a:lin ang="0" scaled="0"/>
            </a:gradFill>
            <a:ln w="12700" cap="flat" cmpd="sng" algn="ctr">
              <a:gradFill>
                <a:gsLst>
                  <a:gs pos="76000">
                    <a:srgbClr val="CB232D">
                      <a:lumMod val="5000"/>
                      <a:lumOff val="95000"/>
                      <a:alpha val="0"/>
                    </a:srgbClr>
                  </a:gs>
                  <a:gs pos="100000">
                    <a:srgbClr val="CB232D"/>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sp>
          <p:nvSpPr>
            <p:cNvPr id="44" name="椭圆 43"/>
            <p:cNvSpPr/>
            <p:nvPr/>
          </p:nvSpPr>
          <p:spPr bwMode="auto">
            <a:xfrm>
              <a:off x="942462" y="2462955"/>
              <a:ext cx="1185102" cy="11851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lvl="0" algn="ctr">
                <a:defRPr/>
              </a:pPr>
              <a:r>
                <a:rPr lang="zh-CN" altLang="en-US" sz="2400"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全党</a:t>
              </a:r>
              <a:endParaRPr lang="en-US" altLang="zh-CN" sz="2400"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a:p>
              <a:pPr lvl="0" algn="ctr">
                <a:defRPr/>
              </a:pPr>
              <a:r>
                <a:rPr lang="zh-CN" altLang="en-US" sz="2400"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牢记</a:t>
              </a:r>
              <a:endParaRPr kumimoji="0" lang="zh-CN" altLang="en-US" sz="2400" b="0" i="0" u="none" strike="noStrike" kern="120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3" name="组合 2"/>
          <p:cNvGrpSpPr/>
          <p:nvPr/>
        </p:nvGrpSpPr>
        <p:grpSpPr>
          <a:xfrm>
            <a:off x="2932922" y="3476474"/>
            <a:ext cx="8607080" cy="609302"/>
            <a:chOff x="2932922" y="3056531"/>
            <a:chExt cx="8607080" cy="609302"/>
          </a:xfrm>
        </p:grpSpPr>
        <p:sp>
          <p:nvSpPr>
            <p:cNvPr id="23" name="Aichitds2"/>
            <p:cNvSpPr/>
            <p:nvPr/>
          </p:nvSpPr>
          <p:spPr bwMode="auto">
            <a:xfrm>
              <a:off x="3227958" y="3066230"/>
              <a:ext cx="8312044" cy="599603"/>
            </a:xfrm>
            <a:prstGeom prst="rect">
              <a:avLst/>
            </a:prstGeom>
            <a:solidFill>
              <a:sysClr val="window" lastClr="FFFFFF">
                <a:lumMod val="85000"/>
                <a:alpha val="15000"/>
              </a:sysClr>
            </a:solidFill>
            <a:ln w="9525" cap="flat" cmpd="sng" algn="ctr">
              <a:solidFill>
                <a:srgbClr val="FFFFFF">
                  <a:lumMod val="75000"/>
                </a:srgbClr>
              </a:solidFill>
              <a:prstDash val="solid"/>
              <a:round/>
              <a:headEnd type="none" w="med" len="med"/>
              <a:tailEnd type="none" w="med" len="med"/>
            </a:ln>
            <a:effectLst/>
          </p:spPr>
          <p:txBody>
            <a:bodyPr vert="horz" wrap="square" lIns="91404" tIns="45702" rIns="91404" bIns="45702" numCol="1" rtlCol="0" anchor="t" anchorCtr="0" compatLnSpc="1"/>
            <a:lstStyle/>
            <a:p>
              <a:pPr marL="0" marR="0" lvl="0" indent="0" defTabSz="913765"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BC0000"/>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微软雅黑" panose="020B0503020204020204" pitchFamily="34" charset="-122"/>
              </a:endParaRPr>
            </a:p>
          </p:txBody>
        </p:sp>
        <p:sp>
          <p:nvSpPr>
            <p:cNvPr id="24" name="矩形 23"/>
            <p:cNvSpPr/>
            <p:nvPr/>
          </p:nvSpPr>
          <p:spPr>
            <a:xfrm>
              <a:off x="3547926" y="3125500"/>
              <a:ext cx="7372790" cy="422552"/>
            </a:xfrm>
            <a:prstGeom prst="rect">
              <a:avLst/>
            </a:prstGeom>
          </p:spPr>
          <p:txBody>
            <a:bodyPr wrap="square">
              <a:spAutoFit/>
            </a:bodyPr>
            <a:lstStyle/>
            <a:p>
              <a:pPr marL="277495" indent="-171450">
                <a:lnSpc>
                  <a:spcPct val="150000"/>
                </a:lnSpc>
                <a:buClr>
                  <a:srgbClr val="CB232D"/>
                </a:buClr>
                <a:buFont typeface="Arial" panose="020B0604020202020204" pitchFamily="34" charset="0"/>
                <a:buChar char="•"/>
                <a:defRPr/>
              </a:pPr>
              <a:r>
                <a:rPr lang="zh-CN" altLang="en-US" sz="160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中国特色社会主义是实现中华民族伟大复兴的</a:t>
              </a:r>
              <a:r>
                <a:rPr lang="zh-CN" altLang="en-US" sz="160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必由之路</a:t>
              </a:r>
              <a:endParaRPr lang="zh-CN" altLang="en-US" sz="1600"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p:txBody>
        </p:sp>
        <p:grpSp>
          <p:nvGrpSpPr>
            <p:cNvPr id="25" name="组合 24"/>
            <p:cNvGrpSpPr/>
            <p:nvPr/>
          </p:nvGrpSpPr>
          <p:grpSpPr>
            <a:xfrm>
              <a:off x="2932922" y="3056531"/>
              <a:ext cx="599602" cy="599602"/>
              <a:chOff x="2864331" y="2121937"/>
              <a:chExt cx="599602" cy="599602"/>
            </a:xfrm>
          </p:grpSpPr>
          <p:sp>
            <p:nvSpPr>
              <p:cNvPr id="26" name="椭圆 25"/>
              <p:cNvSpPr/>
              <p:nvPr/>
            </p:nvSpPr>
            <p:spPr bwMode="auto">
              <a:xfrm>
                <a:off x="2864331" y="2121937"/>
                <a:ext cx="599602" cy="5996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w="19050">
                    <a:noFill/>
                  </a:ln>
                  <a:gradFill>
                    <a:gsLst>
                      <a:gs pos="100000">
                        <a:srgbClr val="E9BE61"/>
                      </a:gs>
                      <a:gs pos="49000">
                        <a:srgbClr val="FEEFAC"/>
                      </a:gs>
                    </a:gsLst>
                    <a:lin ang="5400000" scaled="0"/>
                  </a:gra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27" name="文本框 26"/>
              <p:cNvSpPr txBox="1"/>
              <p:nvPr/>
            </p:nvSpPr>
            <p:spPr>
              <a:xfrm>
                <a:off x="2879733" y="2190906"/>
                <a:ext cx="584200" cy="461665"/>
              </a:xfrm>
              <a:prstGeom prst="rect">
                <a:avLst/>
              </a:prstGeom>
              <a:noFill/>
            </p:spPr>
            <p:txBody>
              <a:bodyPr wrap="square" rtlCol="0">
                <a:spAutoFit/>
              </a:bodyPr>
              <a:lstStyle/>
              <a:p>
                <a:pPr algn="ctr"/>
                <a:r>
                  <a:rPr lang="en-US" altLang="zh-CN" sz="2400" smtClean="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02</a:t>
                </a:r>
                <a:endParaRPr lang="zh-CN" altLang="en-US" sz="2400" dirty="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grpSp>
      <p:grpSp>
        <p:nvGrpSpPr>
          <p:cNvPr id="49" name="组合 48"/>
          <p:cNvGrpSpPr/>
          <p:nvPr/>
        </p:nvGrpSpPr>
        <p:grpSpPr>
          <a:xfrm>
            <a:off x="2928157" y="4271815"/>
            <a:ext cx="8611845" cy="599603"/>
            <a:chOff x="2928157" y="3851872"/>
            <a:chExt cx="8611845" cy="599603"/>
          </a:xfrm>
        </p:grpSpPr>
        <p:sp>
          <p:nvSpPr>
            <p:cNvPr id="28" name="Aichitds2"/>
            <p:cNvSpPr/>
            <p:nvPr/>
          </p:nvSpPr>
          <p:spPr bwMode="auto">
            <a:xfrm>
              <a:off x="3227958" y="3851872"/>
              <a:ext cx="8312044" cy="599603"/>
            </a:xfrm>
            <a:prstGeom prst="rect">
              <a:avLst/>
            </a:prstGeom>
            <a:solidFill>
              <a:sysClr val="window" lastClr="FFFFFF">
                <a:lumMod val="85000"/>
                <a:alpha val="15000"/>
              </a:sysClr>
            </a:solidFill>
            <a:ln w="9525" cap="flat" cmpd="sng" algn="ctr">
              <a:solidFill>
                <a:srgbClr val="FFFFFF">
                  <a:lumMod val="75000"/>
                </a:srgbClr>
              </a:solidFill>
              <a:prstDash val="solid"/>
              <a:round/>
              <a:headEnd type="none" w="med" len="med"/>
              <a:tailEnd type="none" w="med" len="med"/>
            </a:ln>
            <a:effectLst/>
          </p:spPr>
          <p:txBody>
            <a:bodyPr vert="horz" wrap="square" lIns="91404" tIns="45702" rIns="91404" bIns="45702" numCol="1" rtlCol="0" anchor="t" anchorCtr="0" compatLnSpc="1"/>
            <a:lstStyle/>
            <a:p>
              <a:pPr marL="0" marR="0" lvl="0" indent="0" defTabSz="913765"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BC0000"/>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微软雅黑" panose="020B0503020204020204" pitchFamily="34" charset="-122"/>
              </a:endParaRPr>
            </a:p>
          </p:txBody>
        </p:sp>
        <p:sp>
          <p:nvSpPr>
            <p:cNvPr id="29" name="矩形 28"/>
            <p:cNvSpPr/>
            <p:nvPr/>
          </p:nvSpPr>
          <p:spPr>
            <a:xfrm>
              <a:off x="3543161" y="3920842"/>
              <a:ext cx="7372790" cy="422552"/>
            </a:xfrm>
            <a:prstGeom prst="rect">
              <a:avLst/>
            </a:prstGeom>
          </p:spPr>
          <p:txBody>
            <a:bodyPr wrap="square">
              <a:spAutoFit/>
            </a:bodyPr>
            <a:lstStyle/>
            <a:p>
              <a:pPr marL="277495" indent="-171450">
                <a:lnSpc>
                  <a:spcPct val="150000"/>
                </a:lnSpc>
                <a:buClr>
                  <a:srgbClr val="CB232D"/>
                </a:buClr>
                <a:buFont typeface="Arial" panose="020B0604020202020204" pitchFamily="34" charset="0"/>
                <a:buChar char="•"/>
                <a:defRPr/>
              </a:pPr>
              <a:r>
                <a:rPr lang="zh-CN" altLang="en-US" sz="160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团结奋斗是中国人民创造历史伟业的必由之路</a:t>
              </a:r>
              <a:endParaRPr lang="zh-CN" altLang="en-US" sz="1600"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p:txBody>
        </p:sp>
        <p:grpSp>
          <p:nvGrpSpPr>
            <p:cNvPr id="30" name="组合 29"/>
            <p:cNvGrpSpPr/>
            <p:nvPr/>
          </p:nvGrpSpPr>
          <p:grpSpPr>
            <a:xfrm>
              <a:off x="2928157" y="3851873"/>
              <a:ext cx="599602" cy="599602"/>
              <a:chOff x="2864331" y="2121937"/>
              <a:chExt cx="599602" cy="599602"/>
            </a:xfrm>
          </p:grpSpPr>
          <p:sp>
            <p:nvSpPr>
              <p:cNvPr id="31" name="椭圆 30"/>
              <p:cNvSpPr/>
              <p:nvPr/>
            </p:nvSpPr>
            <p:spPr bwMode="auto">
              <a:xfrm>
                <a:off x="2864331" y="2121937"/>
                <a:ext cx="599602" cy="5996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w="19050">
                    <a:noFill/>
                  </a:ln>
                  <a:gradFill>
                    <a:gsLst>
                      <a:gs pos="100000">
                        <a:srgbClr val="E9BE61"/>
                      </a:gs>
                      <a:gs pos="49000">
                        <a:srgbClr val="FEEFAC"/>
                      </a:gs>
                    </a:gsLst>
                    <a:lin ang="5400000" scaled="0"/>
                  </a:gra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32" name="文本框 31"/>
              <p:cNvSpPr txBox="1"/>
              <p:nvPr/>
            </p:nvSpPr>
            <p:spPr>
              <a:xfrm>
                <a:off x="2879733" y="2190906"/>
                <a:ext cx="584200" cy="461665"/>
              </a:xfrm>
              <a:prstGeom prst="rect">
                <a:avLst/>
              </a:prstGeom>
              <a:noFill/>
            </p:spPr>
            <p:txBody>
              <a:bodyPr wrap="square" rtlCol="0">
                <a:spAutoFit/>
              </a:bodyPr>
              <a:lstStyle/>
              <a:p>
                <a:pPr algn="ctr"/>
                <a:r>
                  <a:rPr lang="en-US" altLang="zh-CN" sz="2400" smtClean="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03</a:t>
                </a:r>
                <a:endParaRPr lang="zh-CN" altLang="en-US" sz="2400" dirty="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grpSp>
      <p:grpSp>
        <p:nvGrpSpPr>
          <p:cNvPr id="50" name="组合 49"/>
          <p:cNvGrpSpPr/>
          <p:nvPr/>
        </p:nvGrpSpPr>
        <p:grpSpPr>
          <a:xfrm>
            <a:off x="2928157" y="5067157"/>
            <a:ext cx="8611845" cy="599603"/>
            <a:chOff x="2928157" y="4647214"/>
            <a:chExt cx="8611845" cy="599603"/>
          </a:xfrm>
        </p:grpSpPr>
        <p:sp>
          <p:nvSpPr>
            <p:cNvPr id="33" name="Aichitds2"/>
            <p:cNvSpPr/>
            <p:nvPr/>
          </p:nvSpPr>
          <p:spPr bwMode="auto">
            <a:xfrm>
              <a:off x="3227958" y="4647214"/>
              <a:ext cx="8312044" cy="599603"/>
            </a:xfrm>
            <a:prstGeom prst="rect">
              <a:avLst/>
            </a:prstGeom>
            <a:solidFill>
              <a:sysClr val="window" lastClr="FFFFFF">
                <a:lumMod val="85000"/>
                <a:alpha val="15000"/>
              </a:sysClr>
            </a:solidFill>
            <a:ln w="9525" cap="flat" cmpd="sng" algn="ctr">
              <a:solidFill>
                <a:srgbClr val="FFFFFF">
                  <a:lumMod val="75000"/>
                </a:srgbClr>
              </a:solidFill>
              <a:prstDash val="solid"/>
              <a:round/>
              <a:headEnd type="none" w="med" len="med"/>
              <a:tailEnd type="none" w="med" len="med"/>
            </a:ln>
            <a:effectLst/>
          </p:spPr>
          <p:txBody>
            <a:bodyPr vert="horz" wrap="square" lIns="91404" tIns="45702" rIns="91404" bIns="45702" numCol="1" rtlCol="0" anchor="t" anchorCtr="0" compatLnSpc="1"/>
            <a:lstStyle/>
            <a:p>
              <a:pPr marL="0" marR="0" lvl="0" indent="0" defTabSz="913765"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BC0000"/>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微软雅黑" panose="020B0503020204020204" pitchFamily="34" charset="-122"/>
              </a:endParaRPr>
            </a:p>
          </p:txBody>
        </p:sp>
        <p:sp>
          <p:nvSpPr>
            <p:cNvPr id="34" name="矩形 33"/>
            <p:cNvSpPr/>
            <p:nvPr/>
          </p:nvSpPr>
          <p:spPr>
            <a:xfrm>
              <a:off x="3543161" y="4716184"/>
              <a:ext cx="7372790" cy="422552"/>
            </a:xfrm>
            <a:prstGeom prst="rect">
              <a:avLst/>
            </a:prstGeom>
          </p:spPr>
          <p:txBody>
            <a:bodyPr wrap="square">
              <a:spAutoFit/>
            </a:bodyPr>
            <a:lstStyle/>
            <a:p>
              <a:pPr marL="277495" indent="-171450">
                <a:lnSpc>
                  <a:spcPct val="150000"/>
                </a:lnSpc>
                <a:buClr>
                  <a:srgbClr val="CB232D"/>
                </a:buClr>
                <a:buFont typeface="Arial" panose="020B0604020202020204" pitchFamily="34" charset="0"/>
                <a:buChar char="•"/>
                <a:defRPr/>
              </a:pPr>
              <a:r>
                <a:rPr lang="zh-CN" altLang="en-US" sz="160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贯彻新发展理念是新时代我国发展壮大的必由之路</a:t>
              </a:r>
              <a:endParaRPr lang="zh-CN" altLang="en-US" sz="1600"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p:txBody>
        </p:sp>
        <p:grpSp>
          <p:nvGrpSpPr>
            <p:cNvPr id="35" name="组合 34"/>
            <p:cNvGrpSpPr/>
            <p:nvPr/>
          </p:nvGrpSpPr>
          <p:grpSpPr>
            <a:xfrm>
              <a:off x="2928157" y="4647215"/>
              <a:ext cx="599602" cy="599602"/>
              <a:chOff x="2864331" y="2121937"/>
              <a:chExt cx="599602" cy="599602"/>
            </a:xfrm>
          </p:grpSpPr>
          <p:sp>
            <p:nvSpPr>
              <p:cNvPr id="36" name="椭圆 35"/>
              <p:cNvSpPr/>
              <p:nvPr/>
            </p:nvSpPr>
            <p:spPr bwMode="auto">
              <a:xfrm>
                <a:off x="2864331" y="2121937"/>
                <a:ext cx="599602" cy="5996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w="19050">
                    <a:noFill/>
                  </a:ln>
                  <a:gradFill>
                    <a:gsLst>
                      <a:gs pos="100000">
                        <a:srgbClr val="E9BE61"/>
                      </a:gs>
                      <a:gs pos="49000">
                        <a:srgbClr val="FEEFAC"/>
                      </a:gs>
                    </a:gsLst>
                    <a:lin ang="5400000" scaled="0"/>
                  </a:gra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37" name="文本框 36"/>
              <p:cNvSpPr txBox="1"/>
              <p:nvPr/>
            </p:nvSpPr>
            <p:spPr>
              <a:xfrm>
                <a:off x="2879733" y="2190906"/>
                <a:ext cx="584200" cy="461665"/>
              </a:xfrm>
              <a:prstGeom prst="rect">
                <a:avLst/>
              </a:prstGeom>
              <a:noFill/>
            </p:spPr>
            <p:txBody>
              <a:bodyPr wrap="square" rtlCol="0">
                <a:spAutoFit/>
              </a:bodyPr>
              <a:lstStyle/>
              <a:p>
                <a:pPr algn="ctr"/>
                <a:r>
                  <a:rPr lang="en-US" altLang="zh-CN" sz="2400" smtClean="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04</a:t>
                </a:r>
                <a:endParaRPr lang="zh-CN" altLang="en-US" sz="2400" dirty="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grpSp>
      <p:grpSp>
        <p:nvGrpSpPr>
          <p:cNvPr id="51" name="组合 50"/>
          <p:cNvGrpSpPr/>
          <p:nvPr/>
        </p:nvGrpSpPr>
        <p:grpSpPr>
          <a:xfrm>
            <a:off x="2928157" y="5844375"/>
            <a:ext cx="8611845" cy="599603"/>
            <a:chOff x="2928157" y="5424432"/>
            <a:chExt cx="8611845" cy="599603"/>
          </a:xfrm>
        </p:grpSpPr>
        <p:sp>
          <p:nvSpPr>
            <p:cNvPr id="38" name="Aichitds2"/>
            <p:cNvSpPr/>
            <p:nvPr/>
          </p:nvSpPr>
          <p:spPr bwMode="auto">
            <a:xfrm>
              <a:off x="3227958" y="5424432"/>
              <a:ext cx="8312044" cy="599603"/>
            </a:xfrm>
            <a:prstGeom prst="rect">
              <a:avLst/>
            </a:prstGeom>
            <a:solidFill>
              <a:sysClr val="window" lastClr="FFFFFF">
                <a:lumMod val="85000"/>
                <a:alpha val="15000"/>
              </a:sysClr>
            </a:solidFill>
            <a:ln w="9525" cap="flat" cmpd="sng" algn="ctr">
              <a:solidFill>
                <a:srgbClr val="FFFFFF">
                  <a:lumMod val="75000"/>
                </a:srgbClr>
              </a:solidFill>
              <a:prstDash val="solid"/>
              <a:round/>
              <a:headEnd type="none" w="med" len="med"/>
              <a:tailEnd type="none" w="med" len="med"/>
            </a:ln>
            <a:effectLst/>
          </p:spPr>
          <p:txBody>
            <a:bodyPr vert="horz" wrap="square" lIns="91404" tIns="45702" rIns="91404" bIns="45702" numCol="1" rtlCol="0" anchor="t" anchorCtr="0" compatLnSpc="1"/>
            <a:lstStyle/>
            <a:p>
              <a:pPr marL="0" marR="0" lvl="0" indent="0" defTabSz="913765"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BC0000"/>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微软雅黑" panose="020B0503020204020204" pitchFamily="34" charset="-122"/>
              </a:endParaRPr>
            </a:p>
          </p:txBody>
        </p:sp>
        <p:sp>
          <p:nvSpPr>
            <p:cNvPr id="43" name="矩形 42"/>
            <p:cNvSpPr/>
            <p:nvPr/>
          </p:nvSpPr>
          <p:spPr>
            <a:xfrm>
              <a:off x="3543161" y="5493402"/>
              <a:ext cx="7372790" cy="422552"/>
            </a:xfrm>
            <a:prstGeom prst="rect">
              <a:avLst/>
            </a:prstGeom>
          </p:spPr>
          <p:txBody>
            <a:bodyPr wrap="square">
              <a:spAutoFit/>
            </a:bodyPr>
            <a:lstStyle/>
            <a:p>
              <a:pPr marL="277495" indent="-171450">
                <a:lnSpc>
                  <a:spcPct val="150000"/>
                </a:lnSpc>
                <a:buClr>
                  <a:srgbClr val="CB232D"/>
                </a:buClr>
                <a:buFont typeface="Arial" panose="020B0604020202020204" pitchFamily="34" charset="0"/>
                <a:buChar char="•"/>
                <a:defRPr/>
              </a:pPr>
              <a:r>
                <a:rPr lang="zh-CN" altLang="en-US" sz="160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全面从严治党是党永葆生机活力、走好新的赶考之路的</a:t>
              </a:r>
              <a:r>
                <a:rPr lang="zh-CN" altLang="en-US" sz="160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必由之路</a:t>
              </a:r>
              <a:endParaRPr lang="zh-CN" altLang="en-US" sz="1600"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p:txBody>
        </p:sp>
        <p:grpSp>
          <p:nvGrpSpPr>
            <p:cNvPr id="45" name="组合 44"/>
            <p:cNvGrpSpPr/>
            <p:nvPr/>
          </p:nvGrpSpPr>
          <p:grpSpPr>
            <a:xfrm>
              <a:off x="2928157" y="5424433"/>
              <a:ext cx="599602" cy="599602"/>
              <a:chOff x="2864331" y="2121937"/>
              <a:chExt cx="599602" cy="599602"/>
            </a:xfrm>
          </p:grpSpPr>
          <p:sp>
            <p:nvSpPr>
              <p:cNvPr id="46" name="椭圆 45"/>
              <p:cNvSpPr/>
              <p:nvPr/>
            </p:nvSpPr>
            <p:spPr bwMode="auto">
              <a:xfrm>
                <a:off x="2864331" y="2121937"/>
                <a:ext cx="599602" cy="5996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800" b="0" i="0" u="none" strike="noStrike" kern="0" cap="none" spc="0" normalizeH="0" baseline="0" noProof="0" dirty="0">
                  <a:ln w="19050">
                    <a:noFill/>
                  </a:ln>
                  <a:gradFill>
                    <a:gsLst>
                      <a:gs pos="100000">
                        <a:srgbClr val="E9BE61"/>
                      </a:gs>
                      <a:gs pos="49000">
                        <a:srgbClr val="FEEFAC"/>
                      </a:gs>
                    </a:gsLst>
                    <a:lin ang="5400000" scaled="0"/>
                  </a:gra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47" name="文本框 46"/>
              <p:cNvSpPr txBox="1"/>
              <p:nvPr/>
            </p:nvSpPr>
            <p:spPr>
              <a:xfrm>
                <a:off x="2879733" y="2190906"/>
                <a:ext cx="584200" cy="461665"/>
              </a:xfrm>
              <a:prstGeom prst="rect">
                <a:avLst/>
              </a:prstGeom>
              <a:noFill/>
            </p:spPr>
            <p:txBody>
              <a:bodyPr wrap="square" rtlCol="0">
                <a:spAutoFit/>
              </a:bodyPr>
              <a:lstStyle/>
              <a:p>
                <a:pPr algn="ctr"/>
                <a:r>
                  <a:rPr lang="en-US" altLang="zh-CN" sz="2400" smtClean="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05</a:t>
                </a:r>
                <a:endParaRPr lang="zh-CN" altLang="en-US" sz="2400" dirty="0">
                  <a:solidFill>
                    <a:schemeClr val="bg1"/>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grpSp>
      <p:sp>
        <p:nvSpPr>
          <p:cNvPr id="48" name="箭头: 右 13"/>
          <p:cNvSpPr/>
          <p:nvPr/>
        </p:nvSpPr>
        <p:spPr>
          <a:xfrm>
            <a:off x="2313114" y="976036"/>
            <a:ext cx="401340" cy="310954"/>
          </a:xfrm>
          <a:prstGeom prst="rightArrow">
            <a:avLst/>
          </a:prstGeom>
          <a:gradFill>
            <a:gsLst>
              <a:gs pos="0">
                <a:srgbClr val="C30F0F">
                  <a:lumMod val="90000"/>
                  <a:lumOff val="10000"/>
                  <a:alpha val="0"/>
                </a:srgbClr>
              </a:gs>
              <a:gs pos="71000">
                <a:srgbClr val="C30F0F"/>
              </a:gs>
            </a:gsLst>
            <a:lin ang="0" scaled="0"/>
          </a:gradFill>
          <a:ln w="12700" cap="flat" cmpd="sng" algn="ctr">
            <a:noFill/>
            <a:prstDash val="solid"/>
            <a:miter lim="800000"/>
          </a:ln>
          <a:effectLst>
            <a:outerShdw blurRad="254000" dist="101600" dir="5400000" algn="ctr" rotWithShape="0">
              <a:srgbClr val="C30F0F">
                <a:alpha val="23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wipe(left)">
                                      <p:cBhvr>
                                        <p:cTn id="13" dur="500"/>
                                        <p:tgtEl>
                                          <p:spTgt spid="48"/>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left)">
                                      <p:cBhvr>
                                        <p:cTn id="17" dur="2000"/>
                                        <p:tgtEl>
                                          <p:spTgt spid="42"/>
                                        </p:tgtEl>
                                      </p:cBhvr>
                                    </p:animEffect>
                                  </p:childTnLst>
                                </p:cTn>
                              </p:par>
                            </p:childTnLst>
                          </p:cTn>
                        </p:par>
                        <p:par>
                          <p:cTn id="18" fill="hold">
                            <p:stCondLst>
                              <p:cond delay="3000"/>
                            </p:stCondLst>
                            <p:childTnLst>
                              <p:par>
                                <p:cTn id="19" presetID="53" presetClass="entr" presetSubtype="16" fill="hold" nodeType="afterEffect">
                                  <p:stCondLst>
                                    <p:cond delay="500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8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9000"/>
                            </p:stCondLst>
                            <p:childTnLst>
                              <p:par>
                                <p:cTn id="29" presetID="22" presetClass="entr" presetSubtype="8"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2000"/>
                                        <p:tgtEl>
                                          <p:spTgt spid="5"/>
                                        </p:tgtEl>
                                      </p:cBhvr>
                                    </p:animEffect>
                                  </p:childTnLst>
                                </p:cTn>
                              </p:par>
                            </p:childTnLst>
                          </p:cTn>
                        </p:par>
                        <p:par>
                          <p:cTn id="32" fill="hold">
                            <p:stCondLst>
                              <p:cond delay="11000"/>
                            </p:stCondLst>
                            <p:childTnLst>
                              <p:par>
                                <p:cTn id="33" presetID="22" presetClass="entr" presetSubtype="1"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up)">
                                      <p:cBhvr>
                                        <p:cTn id="35" dur="2000"/>
                                        <p:tgtEl>
                                          <p:spTgt spid="3"/>
                                        </p:tgtEl>
                                      </p:cBhvr>
                                    </p:animEffect>
                                  </p:childTnLst>
                                </p:cTn>
                              </p:par>
                            </p:childTnLst>
                          </p:cTn>
                        </p:par>
                        <p:par>
                          <p:cTn id="36" fill="hold">
                            <p:stCondLst>
                              <p:cond delay="13000"/>
                            </p:stCondLst>
                            <p:childTnLst>
                              <p:par>
                                <p:cTn id="37" presetID="22" presetClass="entr" presetSubtype="1"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Effect transition="in" filter="wipe(up)">
                                      <p:cBhvr>
                                        <p:cTn id="39" dur="2000"/>
                                        <p:tgtEl>
                                          <p:spTgt spid="49"/>
                                        </p:tgtEl>
                                      </p:cBhvr>
                                    </p:animEffect>
                                  </p:childTnLst>
                                </p:cTn>
                              </p:par>
                            </p:childTnLst>
                          </p:cTn>
                        </p:par>
                        <p:par>
                          <p:cTn id="40" fill="hold">
                            <p:stCondLst>
                              <p:cond delay="15000"/>
                            </p:stCondLst>
                            <p:childTnLst>
                              <p:par>
                                <p:cTn id="41" presetID="22" presetClass="entr" presetSubtype="1"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wipe(up)">
                                      <p:cBhvr>
                                        <p:cTn id="43" dur="2000"/>
                                        <p:tgtEl>
                                          <p:spTgt spid="50"/>
                                        </p:tgtEl>
                                      </p:cBhvr>
                                    </p:animEffect>
                                  </p:childTnLst>
                                </p:cTn>
                              </p:par>
                            </p:childTnLst>
                          </p:cTn>
                        </p:par>
                        <p:par>
                          <p:cTn id="44" fill="hold">
                            <p:stCondLst>
                              <p:cond delay="17000"/>
                            </p:stCondLst>
                            <p:childTnLst>
                              <p:par>
                                <p:cTn id="45" presetID="22" presetClass="entr" presetSubtype="1"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up)">
                                      <p:cBhvr>
                                        <p:cTn id="47"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7" grpId="0" animBg="1"/>
      <p:bldP spid="4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742356" y="867003"/>
            <a:ext cx="8444507" cy="745958"/>
            <a:chOff x="1056681" y="1309917"/>
            <a:chExt cx="8444507" cy="745958"/>
          </a:xfrm>
        </p:grpSpPr>
        <p:grpSp>
          <p:nvGrpSpPr>
            <p:cNvPr id="39" name="组合 38"/>
            <p:cNvGrpSpPr/>
            <p:nvPr/>
          </p:nvGrpSpPr>
          <p:grpSpPr>
            <a:xfrm>
              <a:off x="2217427" y="1430093"/>
              <a:ext cx="7283761" cy="563937"/>
              <a:chOff x="3537284" y="2029907"/>
              <a:chExt cx="7283761" cy="563937"/>
            </a:xfrm>
          </p:grpSpPr>
          <p:sp>
            <p:nvSpPr>
              <p:cNvPr id="40" name="箭头: 五边形 9"/>
              <p:cNvSpPr/>
              <p:nvPr/>
            </p:nvSpPr>
            <p:spPr>
              <a:xfrm>
                <a:off x="3537284" y="2029907"/>
                <a:ext cx="7283761"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文本框 40"/>
              <p:cNvSpPr txBox="1"/>
              <p:nvPr/>
            </p:nvSpPr>
            <p:spPr>
              <a:xfrm>
                <a:off x="3676222" y="2073899"/>
                <a:ext cx="6959085" cy="461665"/>
              </a:xfrm>
              <a:prstGeom prst="rect">
                <a:avLst/>
              </a:prstGeom>
              <a:noFill/>
            </p:spPr>
            <p:txBody>
              <a:bodyPr wrap="square" rtlCol="0">
                <a:spAutoFit/>
              </a:bodyPr>
              <a:lstStyle/>
              <a:p>
                <a:pPr algn="dist"/>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深刻领会中国式现代化的中国特色和本质要求</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8" name="组合 7"/>
            <p:cNvGrpSpPr/>
            <p:nvPr/>
          </p:nvGrpSpPr>
          <p:grpSpPr>
            <a:xfrm>
              <a:off x="1056681" y="1309917"/>
              <a:ext cx="1107996" cy="745958"/>
              <a:chOff x="1056681" y="1309917"/>
              <a:chExt cx="1107996" cy="745958"/>
            </a:xfrm>
          </p:grpSpPr>
          <p:sp>
            <p:nvSpPr>
              <p:cNvPr id="44" name="椭圆 43"/>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056681" y="1452064"/>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（五）</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sp>
        <p:nvSpPr>
          <p:cNvPr id="12" name="圆角矩形 227"/>
          <p:cNvSpPr/>
          <p:nvPr/>
        </p:nvSpPr>
        <p:spPr>
          <a:xfrm>
            <a:off x="990600" y="2621335"/>
            <a:ext cx="4588933" cy="3364598"/>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13" name="任意多边形 228"/>
          <p:cNvSpPr/>
          <p:nvPr/>
        </p:nvSpPr>
        <p:spPr>
          <a:xfrm>
            <a:off x="1553302" y="2328693"/>
            <a:ext cx="2432000" cy="486538"/>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rgbClr val="C00000"/>
          </a:soli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14" name="文本框 13"/>
          <p:cNvSpPr txBox="1"/>
          <p:nvPr/>
        </p:nvSpPr>
        <p:spPr>
          <a:xfrm>
            <a:off x="1737672" y="2371907"/>
            <a:ext cx="205740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中国特色</a:t>
            </a:r>
            <a:endParaRPr lang="zh-CN" altLang="en-US" sz="2000" b="1" dirty="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endParaRPr>
          </a:p>
        </p:txBody>
      </p:sp>
      <p:sp>
        <p:nvSpPr>
          <p:cNvPr id="15" name="文本框 14"/>
          <p:cNvSpPr txBox="1"/>
          <p:nvPr/>
        </p:nvSpPr>
        <p:spPr>
          <a:xfrm>
            <a:off x="1159933" y="2937605"/>
            <a:ext cx="4419600" cy="2862322"/>
          </a:xfrm>
          <a:prstGeom prst="rect">
            <a:avLst/>
          </a:prstGeom>
          <a:noFill/>
        </p:spPr>
        <p:txBody>
          <a:bodyPr wrap="square" rtlCol="0">
            <a:spAutoFit/>
            <a:scene3d>
              <a:camera prst="orthographicFront"/>
              <a:lightRig rig="threePt" dir="t"/>
            </a:scene3d>
            <a:sp3d contourW="12700"/>
          </a:bodyPr>
          <a:lstStyle/>
          <a:p>
            <a:pPr>
              <a:lnSpc>
                <a:spcPct val="200000"/>
              </a:lnSpc>
            </a:pPr>
            <a:r>
              <a:rPr lang="zh-CN" altLang="en-US"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是人口规模巨大的现代化，</a:t>
            </a:r>
            <a:endParaRPr lang="en-US" altLang="zh-CN"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a:p>
            <a:pPr>
              <a:lnSpc>
                <a:spcPct val="200000"/>
              </a:lnSpc>
            </a:pPr>
            <a:r>
              <a:rPr lang="zh-CN" altLang="en-US"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是全体人民共同富裕的现代化，</a:t>
            </a:r>
            <a:endParaRPr lang="en-US" altLang="zh-CN"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a:p>
            <a:pPr>
              <a:lnSpc>
                <a:spcPct val="200000"/>
              </a:lnSpc>
            </a:pPr>
            <a:r>
              <a:rPr lang="zh-CN" altLang="en-US"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是物质文明和精神文明相协调的现代化，</a:t>
            </a:r>
            <a:endParaRPr lang="en-US" altLang="zh-CN"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a:p>
            <a:pPr>
              <a:lnSpc>
                <a:spcPct val="200000"/>
              </a:lnSpc>
            </a:pPr>
            <a:r>
              <a:rPr lang="zh-CN" altLang="en-US"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是人与自然和谐共生的现代化，</a:t>
            </a:r>
            <a:endParaRPr lang="en-US" altLang="zh-CN"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a:p>
            <a:pPr>
              <a:lnSpc>
                <a:spcPct val="200000"/>
              </a:lnSpc>
            </a:pPr>
            <a:r>
              <a:rPr lang="zh-CN" altLang="en-US"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是走和平发展道路的现代化。</a:t>
            </a:r>
            <a:endParaRPr lang="zh-CN" altLang="en-US"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p:txBody>
      </p:sp>
      <p:sp>
        <p:nvSpPr>
          <p:cNvPr id="20" name="圆角矩形 227"/>
          <p:cNvSpPr/>
          <p:nvPr/>
        </p:nvSpPr>
        <p:spPr>
          <a:xfrm>
            <a:off x="6381064" y="2635701"/>
            <a:ext cx="4405999" cy="3043580"/>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21" name="任意多边形 228"/>
          <p:cNvSpPr/>
          <p:nvPr/>
        </p:nvSpPr>
        <p:spPr>
          <a:xfrm>
            <a:off x="6575360" y="2328693"/>
            <a:ext cx="2432000" cy="486538"/>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rgbClr val="C00000"/>
          </a:soli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22" name="文本框 21"/>
          <p:cNvSpPr txBox="1"/>
          <p:nvPr/>
        </p:nvSpPr>
        <p:spPr>
          <a:xfrm>
            <a:off x="6759730" y="2371907"/>
            <a:ext cx="205740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本质要求</a:t>
            </a:r>
            <a:endParaRPr lang="zh-CN" altLang="en-US" sz="2000" b="1" dirty="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endParaRPr>
          </a:p>
        </p:txBody>
      </p:sp>
      <p:sp>
        <p:nvSpPr>
          <p:cNvPr id="23" name="文本框 22"/>
          <p:cNvSpPr txBox="1"/>
          <p:nvPr/>
        </p:nvSpPr>
        <p:spPr>
          <a:xfrm>
            <a:off x="6686093" y="2937605"/>
            <a:ext cx="3865226" cy="2585323"/>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mtClean="0">
                <a:solidFill>
                  <a:srgbClr val="C00000"/>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         </a:t>
            </a:r>
            <a:r>
              <a:rPr lang="zh-CN" altLang="en-US"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坚持中国共产党领导，坚持中国特色社会主义，实现高质量发展，发展全过程人民民主，丰富人民精神世界，实现全体人民共同富裕，促进人与自然和谐共生，推动构建人类命运共同体，创造人类文明新形态。</a:t>
            </a:r>
            <a:endParaRPr lang="zh-CN" altLang="en-US"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endParaRPr>
          </a:p>
        </p:txBody>
      </p:sp>
      <p:sp>
        <p:nvSpPr>
          <p:cNvPr id="2" name="文本框 1"/>
          <p:cNvSpPr txBox="1"/>
          <p:nvPr/>
        </p:nvSpPr>
        <p:spPr>
          <a:xfrm>
            <a:off x="677498" y="3636498"/>
            <a:ext cx="492443" cy="1697502"/>
          </a:xfrm>
          <a:prstGeom prst="rect">
            <a:avLst/>
          </a:prstGeom>
          <a:solidFill>
            <a:srgbClr val="C00000"/>
          </a:solidFill>
        </p:spPr>
        <p:txBody>
          <a:bodyPr vert="eaVert" wrap="square" rtlCol="0">
            <a:spAutoFit/>
          </a:bodyPr>
          <a:lstStyle/>
          <a:p>
            <a:r>
              <a:rPr lang="zh-CN" altLang="en-US" sz="2000" b="1">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rPr>
              <a:t>中国式现代化</a:t>
            </a:r>
            <a:endParaRPr lang="zh-CN" altLang="en-US" sz="2000" b="1">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par>
                          <p:cTn id="8" fill="hold">
                            <p:stCondLst>
                              <p:cond delay="2000"/>
                            </p:stCondLst>
                            <p:childTnLst>
                              <p:par>
                                <p:cTn id="9" presetID="3" presetClass="entr" presetSubtype="1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linds(horizontal)">
                                      <p:cBhvr>
                                        <p:cTn id="11" dur="500"/>
                                        <p:tgtEl>
                                          <p:spTgt spid="12"/>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blinds(horizontal)">
                                      <p:cBhvr>
                                        <p:cTn id="14" dur="500"/>
                                        <p:tgtEl>
                                          <p:spTgt spid="13"/>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childTnLst>
                          </p:cTn>
                        </p:par>
                        <p:par>
                          <p:cTn id="18" fill="hold">
                            <p:stCondLst>
                              <p:cond delay="2500"/>
                            </p:stCondLst>
                            <p:childTnLst>
                              <p:par>
                                <p:cTn id="19" presetID="22" presetClass="entr" presetSubtype="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linds(horizontal)">
                                      <p:cBhvr>
                                        <p:cTn id="24" dur="500"/>
                                        <p:tgtEl>
                                          <p:spTgt spid="15"/>
                                        </p:tgtEl>
                                      </p:cBhvr>
                                    </p:animEffect>
                                  </p:childTnLst>
                                </p:cTn>
                              </p:par>
                              <p:par>
                                <p:cTn id="25" presetID="3" presetClass="entr" presetSubtype="10" fill="hold" grpId="0" nodeType="withEffect">
                                  <p:stCondLst>
                                    <p:cond delay="200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p:stCondLst>
                              <p:cond delay="3000"/>
                            </p:stCondLst>
                            <p:childTnLst>
                              <p:par>
                                <p:cTn id="29" presetID="3" presetClass="entr" presetSubtype="1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blinds(horizontal)">
                                      <p:cBhvr>
                                        <p:cTn id="31" dur="500"/>
                                        <p:tgtEl>
                                          <p:spTgt spid="20"/>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blinds(horizontal)">
                                      <p:cBhvr>
                                        <p:cTn id="34" dur="500"/>
                                        <p:tgtEl>
                                          <p:spTgt spid="21"/>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linds(horizontal)">
                                      <p:cBhvr>
                                        <p:cTn id="3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20" grpId="0" animBg="1"/>
      <p:bldP spid="21" grpId="0" animBg="1"/>
      <p:bldP spid="22" grpId="0"/>
      <p:bldP spid="23" grpId="0"/>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728068" y="534091"/>
            <a:ext cx="8451651" cy="963065"/>
            <a:chOff x="1056681" y="1201363"/>
            <a:chExt cx="8451651" cy="963065"/>
          </a:xfrm>
        </p:grpSpPr>
        <p:grpSp>
          <p:nvGrpSpPr>
            <p:cNvPr id="39" name="组合 38"/>
            <p:cNvGrpSpPr/>
            <p:nvPr/>
          </p:nvGrpSpPr>
          <p:grpSpPr>
            <a:xfrm>
              <a:off x="2224571" y="1201363"/>
              <a:ext cx="7283761" cy="963065"/>
              <a:chOff x="3544428" y="1801177"/>
              <a:chExt cx="7283761" cy="963065"/>
            </a:xfrm>
          </p:grpSpPr>
          <p:sp>
            <p:nvSpPr>
              <p:cNvPr id="40" name="箭头: 五边形 9"/>
              <p:cNvSpPr/>
              <p:nvPr/>
            </p:nvSpPr>
            <p:spPr>
              <a:xfrm>
                <a:off x="3544428" y="1801177"/>
                <a:ext cx="7283761" cy="963065"/>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文本框 40"/>
              <p:cNvSpPr txBox="1"/>
              <p:nvPr/>
            </p:nvSpPr>
            <p:spPr>
              <a:xfrm>
                <a:off x="3658136" y="1867210"/>
                <a:ext cx="6609040" cy="830997"/>
              </a:xfrm>
              <a:prstGeom prst="rect">
                <a:avLst/>
              </a:prstGeom>
              <a:noFill/>
            </p:spPr>
            <p:txBody>
              <a:bodyPr wrap="square" rtlCol="0">
                <a:spAutoFit/>
              </a:bodyPr>
              <a:lstStyle/>
              <a:p>
                <a:pPr algn="dist"/>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深刻领会社会主义经济建设、政治建设、文化建设、社会建设、生态文明建设等方面的重大部署</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8" name="组合 7"/>
            <p:cNvGrpSpPr/>
            <p:nvPr/>
          </p:nvGrpSpPr>
          <p:grpSpPr>
            <a:xfrm>
              <a:off x="1056681" y="1334889"/>
              <a:ext cx="1107996" cy="745958"/>
              <a:chOff x="1056681" y="1334889"/>
              <a:chExt cx="1107996" cy="745958"/>
            </a:xfrm>
          </p:grpSpPr>
          <p:sp>
            <p:nvSpPr>
              <p:cNvPr id="44" name="椭圆 43"/>
              <p:cNvSpPr/>
              <p:nvPr/>
            </p:nvSpPr>
            <p:spPr>
              <a:xfrm>
                <a:off x="1237700" y="1334889"/>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056681" y="1477035"/>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（六）</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sp>
        <p:nvSpPr>
          <p:cNvPr id="10" name="正五边形 9"/>
          <p:cNvSpPr/>
          <p:nvPr/>
        </p:nvSpPr>
        <p:spPr>
          <a:xfrm>
            <a:off x="4440287" y="2418631"/>
            <a:ext cx="2916268" cy="2777398"/>
          </a:xfrm>
          <a:prstGeom prst="pentagon">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686413" y="2549113"/>
            <a:ext cx="1507748" cy="1507748"/>
            <a:chOff x="2913648" y="2059475"/>
            <a:chExt cx="1681176" cy="1681176"/>
          </a:xfrm>
        </p:grpSpPr>
        <p:sp>
          <p:nvSpPr>
            <p:cNvPr id="25" name="椭圆 24"/>
            <p:cNvSpPr/>
            <p:nvPr/>
          </p:nvSpPr>
          <p:spPr>
            <a:xfrm rot="14382755">
              <a:off x="2913648" y="2059475"/>
              <a:ext cx="1681176" cy="1681176"/>
            </a:xfrm>
            <a:prstGeom prst="ellipse">
              <a:avLst/>
            </a:prstGeom>
            <a:gradFill>
              <a:gsLst>
                <a:gs pos="73000">
                  <a:srgbClr val="CB232D">
                    <a:lumMod val="5000"/>
                    <a:lumOff val="95000"/>
                    <a:alpha val="0"/>
                  </a:srgbClr>
                </a:gs>
                <a:gs pos="100000">
                  <a:srgbClr val="CB232D">
                    <a:alpha val="22000"/>
                  </a:srgbClr>
                </a:gs>
              </a:gsLst>
              <a:lin ang="0" scaled="0"/>
            </a:gradFill>
            <a:ln w="12700" cap="flat" cmpd="sng" algn="ctr">
              <a:gradFill>
                <a:gsLst>
                  <a:gs pos="76000">
                    <a:srgbClr val="CB232D">
                      <a:lumMod val="5000"/>
                      <a:lumOff val="95000"/>
                      <a:alpha val="0"/>
                    </a:srgbClr>
                  </a:gs>
                  <a:gs pos="100000">
                    <a:srgbClr val="CB232D"/>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26" name="椭圆 25"/>
            <p:cNvSpPr/>
            <p:nvPr/>
          </p:nvSpPr>
          <p:spPr bwMode="auto">
            <a:xfrm>
              <a:off x="3161685" y="2307512"/>
              <a:ext cx="1185102" cy="11851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lvl="0" algn="ctr">
                <a:defRPr/>
              </a:pPr>
              <a:r>
                <a:rPr lang="zh-CN" altLang="en-US" sz="2400"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经济</a:t>
              </a:r>
              <a:endParaRPr lang="en-US" altLang="zh-CN" sz="2400"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a:p>
              <a:pPr lvl="0" algn="ctr">
                <a:defRPr/>
              </a:pPr>
              <a:r>
                <a:rPr lang="zh-CN" altLang="en-US" sz="2400"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建设</a:t>
              </a:r>
              <a:endParaRPr kumimoji="0" lang="zh-CN" altLang="en-US" sz="2400" b="0" i="0" u="none" strike="noStrike" kern="120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6" name="组合 5"/>
          <p:cNvGrpSpPr/>
          <p:nvPr/>
        </p:nvGrpSpPr>
        <p:grpSpPr>
          <a:xfrm>
            <a:off x="4150838" y="4418051"/>
            <a:ext cx="1507748" cy="1507748"/>
            <a:chOff x="2503504" y="3861093"/>
            <a:chExt cx="1681176" cy="1681176"/>
          </a:xfrm>
        </p:grpSpPr>
        <p:sp>
          <p:nvSpPr>
            <p:cNvPr id="28" name="椭圆 27"/>
            <p:cNvSpPr/>
            <p:nvPr/>
          </p:nvSpPr>
          <p:spPr>
            <a:xfrm rot="10618776">
              <a:off x="2503504" y="3861093"/>
              <a:ext cx="1681176" cy="1681176"/>
            </a:xfrm>
            <a:prstGeom prst="ellipse">
              <a:avLst/>
            </a:prstGeom>
            <a:gradFill>
              <a:gsLst>
                <a:gs pos="73000">
                  <a:srgbClr val="CB232D">
                    <a:lumMod val="5000"/>
                    <a:lumOff val="95000"/>
                    <a:alpha val="0"/>
                  </a:srgbClr>
                </a:gs>
                <a:gs pos="100000">
                  <a:srgbClr val="CB232D">
                    <a:alpha val="22000"/>
                  </a:srgbClr>
                </a:gs>
              </a:gsLst>
              <a:lin ang="0" scaled="0"/>
            </a:gradFill>
            <a:ln w="12700" cap="flat" cmpd="sng" algn="ctr">
              <a:gradFill>
                <a:gsLst>
                  <a:gs pos="76000">
                    <a:srgbClr val="CB232D">
                      <a:lumMod val="5000"/>
                      <a:lumOff val="95000"/>
                      <a:alpha val="0"/>
                    </a:srgbClr>
                  </a:gs>
                  <a:gs pos="100000">
                    <a:srgbClr val="CB232D"/>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29" name="椭圆 28"/>
            <p:cNvSpPr/>
            <p:nvPr/>
          </p:nvSpPr>
          <p:spPr bwMode="auto">
            <a:xfrm>
              <a:off x="2753006" y="4109130"/>
              <a:ext cx="1185102" cy="11851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lvl="0" algn="ctr">
                <a:defRPr/>
              </a:pPr>
              <a:r>
                <a:rPr lang="zh-CN" altLang="en-US" sz="240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政治</a:t>
              </a:r>
              <a:r>
                <a:rPr lang="zh-CN" altLang="en-US" sz="2400"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建设</a:t>
              </a:r>
              <a:endParaRPr kumimoji="0" lang="zh-CN" altLang="en-US" sz="2400" b="0" i="0" u="none" strike="noStrike" kern="120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33" name="组合 32"/>
          <p:cNvGrpSpPr/>
          <p:nvPr/>
        </p:nvGrpSpPr>
        <p:grpSpPr>
          <a:xfrm>
            <a:off x="6775716" y="2771563"/>
            <a:ext cx="1507748" cy="1507748"/>
            <a:chOff x="5121603" y="2706243"/>
            <a:chExt cx="1681176" cy="1681176"/>
          </a:xfrm>
        </p:grpSpPr>
        <p:sp>
          <p:nvSpPr>
            <p:cNvPr id="34" name="椭圆 33"/>
            <p:cNvSpPr/>
            <p:nvPr/>
          </p:nvSpPr>
          <p:spPr>
            <a:xfrm>
              <a:off x="5121603" y="2706243"/>
              <a:ext cx="1681176" cy="1681176"/>
            </a:xfrm>
            <a:prstGeom prst="ellipse">
              <a:avLst/>
            </a:prstGeom>
            <a:gradFill>
              <a:gsLst>
                <a:gs pos="73000">
                  <a:srgbClr val="CB232D">
                    <a:lumMod val="5000"/>
                    <a:lumOff val="95000"/>
                    <a:alpha val="0"/>
                  </a:srgbClr>
                </a:gs>
                <a:gs pos="100000">
                  <a:srgbClr val="CB232D">
                    <a:alpha val="22000"/>
                  </a:srgbClr>
                </a:gs>
              </a:gsLst>
              <a:lin ang="0" scaled="0"/>
            </a:gradFill>
            <a:ln w="12700" cap="flat" cmpd="sng" algn="ctr">
              <a:gradFill>
                <a:gsLst>
                  <a:gs pos="76000">
                    <a:srgbClr val="CB232D">
                      <a:lumMod val="5000"/>
                      <a:lumOff val="95000"/>
                      <a:alpha val="0"/>
                    </a:srgbClr>
                  </a:gs>
                  <a:gs pos="100000">
                    <a:srgbClr val="CB232D"/>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35" name="椭圆 34"/>
            <p:cNvSpPr/>
            <p:nvPr/>
          </p:nvSpPr>
          <p:spPr bwMode="auto">
            <a:xfrm>
              <a:off x="5356094" y="2954280"/>
              <a:ext cx="1185102" cy="11851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lvl="0" algn="ctr">
                <a:defRPr/>
              </a:pPr>
              <a:r>
                <a:rPr lang="zh-CN" altLang="en-US" sz="240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社会</a:t>
              </a:r>
              <a:r>
                <a:rPr lang="zh-CN" altLang="en-US" sz="2400"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建设</a:t>
              </a:r>
              <a:endParaRPr kumimoji="0" lang="zh-CN" altLang="en-US" sz="2400" b="0" i="0" u="none" strike="noStrike" kern="120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4" name="组合 3"/>
          <p:cNvGrpSpPr/>
          <p:nvPr/>
        </p:nvGrpSpPr>
        <p:grpSpPr>
          <a:xfrm>
            <a:off x="5144547" y="1748094"/>
            <a:ext cx="1507748" cy="1507748"/>
            <a:chOff x="4895080" y="1825467"/>
            <a:chExt cx="1681176" cy="1681176"/>
          </a:xfrm>
        </p:grpSpPr>
        <p:sp>
          <p:nvSpPr>
            <p:cNvPr id="37" name="椭圆 36"/>
            <p:cNvSpPr/>
            <p:nvPr/>
          </p:nvSpPr>
          <p:spPr>
            <a:xfrm rot="17444277">
              <a:off x="4895080" y="1825467"/>
              <a:ext cx="1681176" cy="1681176"/>
            </a:xfrm>
            <a:prstGeom prst="ellipse">
              <a:avLst/>
            </a:prstGeom>
            <a:gradFill>
              <a:gsLst>
                <a:gs pos="73000">
                  <a:srgbClr val="CB232D">
                    <a:lumMod val="5000"/>
                    <a:lumOff val="95000"/>
                    <a:alpha val="0"/>
                  </a:srgbClr>
                </a:gs>
                <a:gs pos="100000">
                  <a:srgbClr val="CB232D">
                    <a:alpha val="22000"/>
                  </a:srgbClr>
                </a:gs>
              </a:gsLst>
              <a:lin ang="0" scaled="0"/>
            </a:gradFill>
            <a:ln w="12700" cap="flat" cmpd="sng" algn="ctr">
              <a:gradFill>
                <a:gsLst>
                  <a:gs pos="76000">
                    <a:srgbClr val="CB232D">
                      <a:lumMod val="5000"/>
                      <a:lumOff val="95000"/>
                      <a:alpha val="0"/>
                    </a:srgbClr>
                  </a:gs>
                  <a:gs pos="100000">
                    <a:srgbClr val="CB232D"/>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38" name="椭圆 37"/>
            <p:cNvSpPr/>
            <p:nvPr/>
          </p:nvSpPr>
          <p:spPr bwMode="auto">
            <a:xfrm>
              <a:off x="5143117" y="2084693"/>
              <a:ext cx="1185102" cy="11851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lvl="0" algn="ctr">
                <a:defRPr/>
              </a:pPr>
              <a:r>
                <a:rPr lang="zh-CN" altLang="en-US"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生态文</a:t>
              </a:r>
              <a:endParaRPr lang="en-US" altLang="zh-CN"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a:p>
              <a:pPr lvl="0" algn="ctr">
                <a:defRPr/>
              </a:pPr>
              <a:r>
                <a:rPr lang="zh-CN" altLang="en-US"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明建设</a:t>
              </a:r>
              <a:endParaRPr kumimoji="0" lang="zh-CN" altLang="en-US" b="0" i="0" u="none" strike="noStrike" kern="120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7" name="组合 6"/>
          <p:cNvGrpSpPr/>
          <p:nvPr/>
        </p:nvGrpSpPr>
        <p:grpSpPr>
          <a:xfrm>
            <a:off x="6009693" y="4364503"/>
            <a:ext cx="1507748" cy="1507748"/>
            <a:chOff x="4457927" y="4574312"/>
            <a:chExt cx="1681176" cy="1681176"/>
          </a:xfrm>
        </p:grpSpPr>
        <p:sp>
          <p:nvSpPr>
            <p:cNvPr id="31" name="椭圆 30"/>
            <p:cNvSpPr/>
            <p:nvPr/>
          </p:nvSpPr>
          <p:spPr>
            <a:xfrm rot="5672061">
              <a:off x="4457927" y="4574312"/>
              <a:ext cx="1681176" cy="1681176"/>
            </a:xfrm>
            <a:prstGeom prst="ellipse">
              <a:avLst/>
            </a:prstGeom>
            <a:gradFill>
              <a:gsLst>
                <a:gs pos="73000">
                  <a:srgbClr val="CB232D">
                    <a:lumMod val="5000"/>
                    <a:lumOff val="95000"/>
                    <a:alpha val="0"/>
                  </a:srgbClr>
                </a:gs>
                <a:gs pos="100000">
                  <a:srgbClr val="CB232D">
                    <a:alpha val="22000"/>
                  </a:srgbClr>
                </a:gs>
              </a:gsLst>
              <a:lin ang="0" scaled="0"/>
            </a:gradFill>
            <a:ln w="12700" cap="flat" cmpd="sng" algn="ctr">
              <a:gradFill>
                <a:gsLst>
                  <a:gs pos="76000">
                    <a:srgbClr val="CB232D">
                      <a:lumMod val="5000"/>
                      <a:lumOff val="95000"/>
                      <a:alpha val="0"/>
                    </a:srgbClr>
                  </a:gs>
                  <a:gs pos="100000">
                    <a:srgbClr val="CB232D"/>
                  </a:gs>
                </a:gsLst>
                <a:lin ang="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endParaRPr>
            </a:p>
          </p:txBody>
        </p:sp>
        <p:sp>
          <p:nvSpPr>
            <p:cNvPr id="32" name="椭圆 31"/>
            <p:cNvSpPr/>
            <p:nvPr/>
          </p:nvSpPr>
          <p:spPr bwMode="auto">
            <a:xfrm>
              <a:off x="4690157" y="4822349"/>
              <a:ext cx="1185102" cy="1185102"/>
            </a:xfrm>
            <a:prstGeom prst="ellipse">
              <a:avLst/>
            </a:prstGeom>
            <a:gradFill>
              <a:gsLst>
                <a:gs pos="0">
                  <a:srgbClr val="C30F0F">
                    <a:lumMod val="90000"/>
                    <a:lumOff val="10000"/>
                  </a:srgbClr>
                </a:gs>
                <a:gs pos="45000">
                  <a:srgbClr val="C30F0F"/>
                </a:gs>
              </a:gsLst>
              <a:lin ang="5400000" scaled="1"/>
            </a:gradFill>
            <a:ln w="6350" cap="flat" cmpd="sng" algn="ctr">
              <a:solidFill>
                <a:sysClr val="window" lastClr="FFFFFF"/>
              </a:solidFill>
              <a:prstDash val="solid"/>
              <a:miter lim="800000"/>
            </a:ln>
            <a:effectLst>
              <a:outerShdw blurRad="254000" dist="101600" dir="5400000" algn="ctr" rotWithShape="0">
                <a:srgbClr val="C30F0F">
                  <a:alpha val="23000"/>
                </a:srgbClr>
              </a:outerShdw>
            </a:effectLst>
          </p:spPr>
          <p:txBody>
            <a:bodyPr lIns="0" rIns="0" rtlCol="0" anchor="ctr"/>
            <a:lstStyle/>
            <a:p>
              <a:pPr lvl="0" algn="ctr">
                <a:defRPr/>
              </a:pPr>
              <a:r>
                <a:rPr lang="zh-CN" altLang="en-US" sz="240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文化</a:t>
              </a:r>
              <a:r>
                <a:rPr lang="zh-CN" altLang="en-US" sz="2400" smtClean="0">
                  <a:solidFill>
                    <a:prstClr val="white"/>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建设</a:t>
              </a:r>
              <a:endParaRPr kumimoji="0" lang="zh-CN" altLang="en-US" sz="2400" b="0" i="0" u="none" strike="noStrike" kern="1200" cap="none" spc="0" normalizeH="0" baseline="0" noProof="0" dirty="0">
                <a:ln>
                  <a:noFill/>
                </a:ln>
                <a:solidFill>
                  <a:prstClr val="white"/>
                </a:solidFill>
                <a:effectLst/>
                <a:uLnTx/>
                <a:uFillTx/>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2500"/>
                            </p:stCondLst>
                            <p:childTnLst>
                              <p:par>
                                <p:cTn id="15" presetID="53" presetClass="entr" presetSubtype="16"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3500"/>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4500"/>
                            </p:stCondLst>
                            <p:childTnLst>
                              <p:par>
                                <p:cTn id="39" presetID="13" presetClass="entr" presetSubtype="16"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plus(in)">
                                      <p:cBhvr>
                                        <p:cTn id="4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742356" y="867003"/>
            <a:ext cx="9993096" cy="745958"/>
            <a:chOff x="1056681" y="1309917"/>
            <a:chExt cx="9993096" cy="745958"/>
          </a:xfrm>
        </p:grpSpPr>
        <p:grpSp>
          <p:nvGrpSpPr>
            <p:cNvPr id="39" name="组合 38"/>
            <p:cNvGrpSpPr/>
            <p:nvPr/>
          </p:nvGrpSpPr>
          <p:grpSpPr>
            <a:xfrm>
              <a:off x="2197598" y="1430093"/>
              <a:ext cx="8852179" cy="563937"/>
              <a:chOff x="3517455" y="2029907"/>
              <a:chExt cx="8852179" cy="563937"/>
            </a:xfrm>
          </p:grpSpPr>
          <p:sp>
            <p:nvSpPr>
              <p:cNvPr id="40" name="箭头: 五边形 9"/>
              <p:cNvSpPr/>
              <p:nvPr/>
            </p:nvSpPr>
            <p:spPr>
              <a:xfrm>
                <a:off x="3537284" y="2029907"/>
                <a:ext cx="8812523"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文本框 40"/>
              <p:cNvSpPr txBox="1"/>
              <p:nvPr/>
            </p:nvSpPr>
            <p:spPr>
              <a:xfrm>
                <a:off x="3517455" y="2065368"/>
                <a:ext cx="8852179" cy="461665"/>
              </a:xfrm>
              <a:prstGeom prst="rect">
                <a:avLst/>
              </a:prstGeom>
              <a:noFill/>
            </p:spPr>
            <p:txBody>
              <a:bodyPr wrap="square" rtlCol="0">
                <a:spAutoFit/>
              </a:bodyPr>
              <a:lstStyle/>
              <a:p>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深刻领会教育科技人才、法治建设、国家安全等方面的重大部署</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8" name="组合 7"/>
            <p:cNvGrpSpPr/>
            <p:nvPr/>
          </p:nvGrpSpPr>
          <p:grpSpPr>
            <a:xfrm>
              <a:off x="1056681" y="1309917"/>
              <a:ext cx="1107996" cy="745958"/>
              <a:chOff x="1056681" y="1309917"/>
              <a:chExt cx="1107996" cy="745958"/>
            </a:xfrm>
          </p:grpSpPr>
          <p:sp>
            <p:nvSpPr>
              <p:cNvPr id="44" name="椭圆 43"/>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056681" y="1452064"/>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（七）</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sp>
        <p:nvSpPr>
          <p:cNvPr id="14" name="文本框 13"/>
          <p:cNvSpPr txBox="1"/>
          <p:nvPr/>
        </p:nvSpPr>
        <p:spPr>
          <a:xfrm>
            <a:off x="1737672" y="2371907"/>
            <a:ext cx="205740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中国特色</a:t>
            </a:r>
            <a:endParaRPr lang="zh-CN" altLang="en-US" sz="2000" b="1" dirty="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endParaRPr>
          </a:p>
        </p:txBody>
      </p:sp>
      <p:pic>
        <p:nvPicPr>
          <p:cNvPr id="6" name="图片 5"/>
          <p:cNvPicPr>
            <a:picLocks noChangeAspect="1"/>
          </p:cNvPicPr>
          <p:nvPr/>
        </p:nvPicPr>
        <p:blipFill>
          <a:blip r:embed="rId1"/>
          <a:stretch>
            <a:fillRect/>
          </a:stretch>
        </p:blipFill>
        <p:spPr>
          <a:xfrm>
            <a:off x="8051564" y="4533985"/>
            <a:ext cx="913844" cy="1218459"/>
          </a:xfrm>
          <a:prstGeom prst="rect">
            <a:avLst/>
          </a:prstGeom>
        </p:spPr>
      </p:pic>
      <p:pic>
        <p:nvPicPr>
          <p:cNvPr id="5" name="图片 4"/>
          <p:cNvPicPr>
            <a:picLocks noChangeAspect="1"/>
          </p:cNvPicPr>
          <p:nvPr/>
        </p:nvPicPr>
        <p:blipFill>
          <a:blip r:embed="rId2"/>
          <a:stretch>
            <a:fillRect/>
          </a:stretch>
        </p:blipFill>
        <p:spPr>
          <a:xfrm>
            <a:off x="3300412" y="4422895"/>
            <a:ext cx="1662679" cy="1255806"/>
          </a:xfrm>
          <a:prstGeom prst="ellipse">
            <a:avLst/>
          </a:prstGeom>
          <a:ln w="28575" cap="rnd" cmpd="thickThin">
            <a:solidFill>
              <a:srgbClr val="C0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 name="图片 1"/>
          <p:cNvPicPr>
            <a:picLocks noChangeAspect="1"/>
          </p:cNvPicPr>
          <p:nvPr/>
        </p:nvPicPr>
        <p:blipFill>
          <a:blip r:embed="rId3"/>
          <a:stretch>
            <a:fillRect/>
          </a:stretch>
        </p:blipFill>
        <p:spPr>
          <a:xfrm>
            <a:off x="5600096" y="2126466"/>
            <a:ext cx="1686081" cy="1262174"/>
          </a:xfrm>
          <a:prstGeom prst="ellipse">
            <a:avLst/>
          </a:prstGeom>
          <a:ln w="28575" cap="rnd" cmpd="thickThin">
            <a:solidFill>
              <a:srgbClr val="C00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grpSp>
        <p:nvGrpSpPr>
          <p:cNvPr id="7" name="组合 6"/>
          <p:cNvGrpSpPr/>
          <p:nvPr/>
        </p:nvGrpSpPr>
        <p:grpSpPr>
          <a:xfrm>
            <a:off x="4727556" y="3462383"/>
            <a:ext cx="3431163" cy="2289913"/>
            <a:chOff x="4727556" y="3462383"/>
            <a:chExt cx="3431163" cy="2289913"/>
          </a:xfrm>
        </p:grpSpPr>
        <p:sp>
          <p:nvSpPr>
            <p:cNvPr id="11" name="矩形 10"/>
            <p:cNvSpPr/>
            <p:nvPr/>
          </p:nvSpPr>
          <p:spPr>
            <a:xfrm>
              <a:off x="4727556" y="3462383"/>
              <a:ext cx="3431163" cy="2216318"/>
            </a:xfrm>
            <a:prstGeom prst="rect">
              <a:avLst/>
            </a:prstGeom>
            <a:noFill/>
            <a:ln>
              <a:noFill/>
            </a:ln>
          </p:spPr>
        </p:sp>
        <p:sp>
          <p:nvSpPr>
            <p:cNvPr id="12" name="任意多边形 11"/>
            <p:cNvSpPr/>
            <p:nvPr/>
          </p:nvSpPr>
          <p:spPr>
            <a:xfrm>
              <a:off x="5934661" y="3463090"/>
              <a:ext cx="1016951" cy="661018"/>
            </a:xfrm>
            <a:custGeom>
              <a:avLst/>
              <a:gdLst>
                <a:gd name="connsiteX0" fmla="*/ 0 w 1016951"/>
                <a:gd name="connsiteY0" fmla="*/ 110172 h 661018"/>
                <a:gd name="connsiteX1" fmla="*/ 110172 w 1016951"/>
                <a:gd name="connsiteY1" fmla="*/ 0 h 661018"/>
                <a:gd name="connsiteX2" fmla="*/ 906779 w 1016951"/>
                <a:gd name="connsiteY2" fmla="*/ 0 h 661018"/>
                <a:gd name="connsiteX3" fmla="*/ 1016951 w 1016951"/>
                <a:gd name="connsiteY3" fmla="*/ 110172 h 661018"/>
                <a:gd name="connsiteX4" fmla="*/ 1016951 w 1016951"/>
                <a:gd name="connsiteY4" fmla="*/ 550846 h 661018"/>
                <a:gd name="connsiteX5" fmla="*/ 906779 w 1016951"/>
                <a:gd name="connsiteY5" fmla="*/ 661018 h 661018"/>
                <a:gd name="connsiteX6" fmla="*/ 110172 w 1016951"/>
                <a:gd name="connsiteY6" fmla="*/ 661018 h 661018"/>
                <a:gd name="connsiteX7" fmla="*/ 0 w 1016951"/>
                <a:gd name="connsiteY7" fmla="*/ 550846 h 661018"/>
                <a:gd name="connsiteX8" fmla="*/ 0 w 1016951"/>
                <a:gd name="connsiteY8" fmla="*/ 110172 h 661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6951" h="661018">
                  <a:moveTo>
                    <a:pt x="0" y="110172"/>
                  </a:moveTo>
                  <a:cubicBezTo>
                    <a:pt x="0" y="49326"/>
                    <a:pt x="49326" y="0"/>
                    <a:pt x="110172" y="0"/>
                  </a:cubicBezTo>
                  <a:lnTo>
                    <a:pt x="906779" y="0"/>
                  </a:lnTo>
                  <a:cubicBezTo>
                    <a:pt x="967625" y="0"/>
                    <a:pt x="1016951" y="49326"/>
                    <a:pt x="1016951" y="110172"/>
                  </a:cubicBezTo>
                  <a:lnTo>
                    <a:pt x="1016951" y="550846"/>
                  </a:lnTo>
                  <a:cubicBezTo>
                    <a:pt x="1016951" y="611692"/>
                    <a:pt x="967625" y="661018"/>
                    <a:pt x="906779" y="661018"/>
                  </a:cubicBezTo>
                  <a:lnTo>
                    <a:pt x="110172" y="661018"/>
                  </a:lnTo>
                  <a:cubicBezTo>
                    <a:pt x="49326" y="661018"/>
                    <a:pt x="0" y="611692"/>
                    <a:pt x="0" y="550846"/>
                  </a:cubicBezTo>
                  <a:lnTo>
                    <a:pt x="0" y="110172"/>
                  </a:lnTo>
                  <a:close/>
                </a:path>
              </a:pathLst>
            </a:custGeom>
            <a:noFill/>
            <a:ln w="28575">
              <a:solidFill>
                <a:srgbClr val="C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93228" tIns="93228" rIns="93228" bIns="93228" numCol="1" spcCol="1270" anchor="ctr" anchorCtr="0">
              <a:noAutofit/>
            </a:bodyPr>
            <a:lstStyle/>
            <a:p>
              <a:pPr lvl="0" algn="ctr" defTabSz="711200">
                <a:lnSpc>
                  <a:spcPct val="90000"/>
                </a:lnSpc>
                <a:spcBef>
                  <a:spcPct val="0"/>
                </a:spcBef>
                <a:spcAft>
                  <a:spcPct val="35000"/>
                </a:spcAft>
              </a:pPr>
              <a:r>
                <a:rPr lang="zh-CN" altLang="en-US" sz="1600" kern="1200" smtClean="0">
                  <a:solidFill>
                    <a:srgbClr val="C00000"/>
                  </a:solidFill>
                  <a:latin typeface="思源黑体 CN Heavy" panose="020B0A00000000000000" pitchFamily="34" charset="-122"/>
                  <a:ea typeface="思源黑体 CN Heavy" panose="020B0A00000000000000" pitchFamily="34" charset="-122"/>
                </a:rPr>
                <a:t>科技人才</a:t>
              </a:r>
              <a:endParaRPr lang="zh-CN" altLang="en-US" sz="1600" kern="1200">
                <a:solidFill>
                  <a:srgbClr val="C00000"/>
                </a:solidFill>
                <a:latin typeface="思源黑体 CN Heavy" panose="020B0A00000000000000" pitchFamily="34" charset="-122"/>
                <a:ea typeface="思源黑体 CN Heavy" panose="020B0A00000000000000" pitchFamily="34" charset="-122"/>
              </a:endParaRPr>
            </a:p>
          </p:txBody>
        </p:sp>
        <p:sp>
          <p:nvSpPr>
            <p:cNvPr id="13" name="任意多边形 12"/>
            <p:cNvSpPr/>
            <p:nvPr/>
          </p:nvSpPr>
          <p:spPr>
            <a:xfrm>
              <a:off x="5711360" y="3878627"/>
              <a:ext cx="1762358" cy="1762358"/>
            </a:xfrm>
            <a:custGeom>
              <a:avLst/>
              <a:gdLst/>
              <a:ahLst/>
              <a:cxnLst/>
              <a:rect l="0" t="0" r="0" b="0"/>
              <a:pathLst>
                <a:path>
                  <a:moveTo>
                    <a:pt x="1248218" y="80080"/>
                  </a:moveTo>
                  <a:arcTo wR="881179" hR="881179" stAng="17676948" swAng="3500349"/>
                </a:path>
              </a:pathLst>
            </a:custGeom>
            <a:noFill/>
            <a:ln>
              <a:solidFill>
                <a:srgbClr val="C00000"/>
              </a:solidFill>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任意多边形 14"/>
            <p:cNvSpPr/>
            <p:nvPr/>
          </p:nvSpPr>
          <p:spPr>
            <a:xfrm>
              <a:off x="6909751" y="4660411"/>
              <a:ext cx="1016951" cy="661018"/>
            </a:xfrm>
            <a:custGeom>
              <a:avLst/>
              <a:gdLst>
                <a:gd name="connsiteX0" fmla="*/ 0 w 1016951"/>
                <a:gd name="connsiteY0" fmla="*/ 110172 h 661018"/>
                <a:gd name="connsiteX1" fmla="*/ 110172 w 1016951"/>
                <a:gd name="connsiteY1" fmla="*/ 0 h 661018"/>
                <a:gd name="connsiteX2" fmla="*/ 906779 w 1016951"/>
                <a:gd name="connsiteY2" fmla="*/ 0 h 661018"/>
                <a:gd name="connsiteX3" fmla="*/ 1016951 w 1016951"/>
                <a:gd name="connsiteY3" fmla="*/ 110172 h 661018"/>
                <a:gd name="connsiteX4" fmla="*/ 1016951 w 1016951"/>
                <a:gd name="connsiteY4" fmla="*/ 550846 h 661018"/>
                <a:gd name="connsiteX5" fmla="*/ 906779 w 1016951"/>
                <a:gd name="connsiteY5" fmla="*/ 661018 h 661018"/>
                <a:gd name="connsiteX6" fmla="*/ 110172 w 1016951"/>
                <a:gd name="connsiteY6" fmla="*/ 661018 h 661018"/>
                <a:gd name="connsiteX7" fmla="*/ 0 w 1016951"/>
                <a:gd name="connsiteY7" fmla="*/ 550846 h 661018"/>
                <a:gd name="connsiteX8" fmla="*/ 0 w 1016951"/>
                <a:gd name="connsiteY8" fmla="*/ 110172 h 661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6951" h="661018">
                  <a:moveTo>
                    <a:pt x="0" y="110172"/>
                  </a:moveTo>
                  <a:cubicBezTo>
                    <a:pt x="0" y="49326"/>
                    <a:pt x="49326" y="0"/>
                    <a:pt x="110172" y="0"/>
                  </a:cubicBezTo>
                  <a:lnTo>
                    <a:pt x="906779" y="0"/>
                  </a:lnTo>
                  <a:cubicBezTo>
                    <a:pt x="967625" y="0"/>
                    <a:pt x="1016951" y="49326"/>
                    <a:pt x="1016951" y="110172"/>
                  </a:cubicBezTo>
                  <a:lnTo>
                    <a:pt x="1016951" y="550846"/>
                  </a:lnTo>
                  <a:cubicBezTo>
                    <a:pt x="1016951" y="611692"/>
                    <a:pt x="967625" y="661018"/>
                    <a:pt x="906779" y="661018"/>
                  </a:cubicBezTo>
                  <a:lnTo>
                    <a:pt x="110172" y="661018"/>
                  </a:lnTo>
                  <a:cubicBezTo>
                    <a:pt x="49326" y="661018"/>
                    <a:pt x="0" y="611692"/>
                    <a:pt x="0" y="550846"/>
                  </a:cubicBezTo>
                  <a:lnTo>
                    <a:pt x="0" y="110172"/>
                  </a:lnTo>
                  <a:close/>
                </a:path>
              </a:pathLst>
            </a:custGeom>
            <a:noFill/>
            <a:ln w="28575">
              <a:solidFill>
                <a:srgbClr val="C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93228" tIns="93228" rIns="93228" bIns="93228" numCol="1" spcCol="1270" anchor="ctr" anchorCtr="0">
              <a:noAutofit/>
            </a:bodyPr>
            <a:lstStyle/>
            <a:p>
              <a:pPr lvl="0" algn="ctr" defTabSz="711200">
                <a:lnSpc>
                  <a:spcPct val="90000"/>
                </a:lnSpc>
                <a:spcBef>
                  <a:spcPct val="0"/>
                </a:spcBef>
                <a:spcAft>
                  <a:spcPct val="35000"/>
                </a:spcAft>
              </a:pPr>
              <a:r>
                <a:rPr lang="zh-CN" altLang="en-US" sz="1600" kern="1200" smtClean="0">
                  <a:solidFill>
                    <a:srgbClr val="C00000"/>
                  </a:solidFill>
                  <a:latin typeface="思源黑体 CN Heavy" panose="020B0A00000000000000" pitchFamily="34" charset="-122"/>
                  <a:ea typeface="思源黑体 CN Heavy" panose="020B0A00000000000000" pitchFamily="34" charset="-122"/>
                </a:rPr>
                <a:t>国家安全</a:t>
              </a:r>
              <a:endParaRPr lang="zh-CN" altLang="en-US" sz="1600" kern="1200">
                <a:solidFill>
                  <a:srgbClr val="C00000"/>
                </a:solidFill>
                <a:latin typeface="思源黑体 CN Heavy" panose="020B0A00000000000000" pitchFamily="34" charset="-122"/>
                <a:ea typeface="思源黑体 CN Heavy" panose="020B0A00000000000000" pitchFamily="34" charset="-122"/>
              </a:endParaRPr>
            </a:p>
          </p:txBody>
        </p:sp>
        <p:sp>
          <p:nvSpPr>
            <p:cNvPr id="16" name="任意多边形 15"/>
            <p:cNvSpPr/>
            <p:nvPr/>
          </p:nvSpPr>
          <p:spPr>
            <a:xfrm>
              <a:off x="5599884" y="3989938"/>
              <a:ext cx="1762358" cy="1762358"/>
            </a:xfrm>
            <a:custGeom>
              <a:avLst/>
              <a:gdLst/>
              <a:ahLst/>
              <a:cxnLst/>
              <a:rect l="0" t="0" r="0" b="0"/>
              <a:pathLst>
                <a:path>
                  <a:moveTo>
                    <a:pt x="1630953" y="1344122"/>
                  </a:moveTo>
                  <a:arcTo wR="881179" hR="881179" stAng="1901578" swAng="6716744"/>
                </a:path>
              </a:pathLst>
            </a:custGeom>
            <a:noFill/>
            <a:ln>
              <a:solidFill>
                <a:srgbClr val="C00000"/>
              </a:solidFill>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7" name="任意多边形 16"/>
            <p:cNvSpPr/>
            <p:nvPr/>
          </p:nvSpPr>
          <p:spPr>
            <a:xfrm>
              <a:off x="5028663" y="4720562"/>
              <a:ext cx="1016951" cy="661018"/>
            </a:xfrm>
            <a:custGeom>
              <a:avLst/>
              <a:gdLst>
                <a:gd name="connsiteX0" fmla="*/ 0 w 1016951"/>
                <a:gd name="connsiteY0" fmla="*/ 110172 h 661018"/>
                <a:gd name="connsiteX1" fmla="*/ 110172 w 1016951"/>
                <a:gd name="connsiteY1" fmla="*/ 0 h 661018"/>
                <a:gd name="connsiteX2" fmla="*/ 906779 w 1016951"/>
                <a:gd name="connsiteY2" fmla="*/ 0 h 661018"/>
                <a:gd name="connsiteX3" fmla="*/ 1016951 w 1016951"/>
                <a:gd name="connsiteY3" fmla="*/ 110172 h 661018"/>
                <a:gd name="connsiteX4" fmla="*/ 1016951 w 1016951"/>
                <a:gd name="connsiteY4" fmla="*/ 550846 h 661018"/>
                <a:gd name="connsiteX5" fmla="*/ 906779 w 1016951"/>
                <a:gd name="connsiteY5" fmla="*/ 661018 h 661018"/>
                <a:gd name="connsiteX6" fmla="*/ 110172 w 1016951"/>
                <a:gd name="connsiteY6" fmla="*/ 661018 h 661018"/>
                <a:gd name="connsiteX7" fmla="*/ 0 w 1016951"/>
                <a:gd name="connsiteY7" fmla="*/ 550846 h 661018"/>
                <a:gd name="connsiteX8" fmla="*/ 0 w 1016951"/>
                <a:gd name="connsiteY8" fmla="*/ 110172 h 661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6951" h="661018">
                  <a:moveTo>
                    <a:pt x="0" y="110172"/>
                  </a:moveTo>
                  <a:cubicBezTo>
                    <a:pt x="0" y="49326"/>
                    <a:pt x="49326" y="0"/>
                    <a:pt x="110172" y="0"/>
                  </a:cubicBezTo>
                  <a:lnTo>
                    <a:pt x="906779" y="0"/>
                  </a:lnTo>
                  <a:cubicBezTo>
                    <a:pt x="967625" y="0"/>
                    <a:pt x="1016951" y="49326"/>
                    <a:pt x="1016951" y="110172"/>
                  </a:cubicBezTo>
                  <a:lnTo>
                    <a:pt x="1016951" y="550846"/>
                  </a:lnTo>
                  <a:cubicBezTo>
                    <a:pt x="1016951" y="611692"/>
                    <a:pt x="967625" y="661018"/>
                    <a:pt x="906779" y="661018"/>
                  </a:cubicBezTo>
                  <a:lnTo>
                    <a:pt x="110172" y="661018"/>
                  </a:lnTo>
                  <a:cubicBezTo>
                    <a:pt x="49326" y="661018"/>
                    <a:pt x="0" y="611692"/>
                    <a:pt x="0" y="550846"/>
                  </a:cubicBezTo>
                  <a:lnTo>
                    <a:pt x="0" y="110172"/>
                  </a:lnTo>
                  <a:close/>
                </a:path>
              </a:pathLst>
            </a:custGeom>
            <a:noFill/>
            <a:ln w="28575">
              <a:solidFill>
                <a:srgbClr val="C00000"/>
              </a:solid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93228" tIns="93228" rIns="93228" bIns="93228" numCol="1" spcCol="1270" anchor="ctr" anchorCtr="0">
              <a:noAutofit/>
            </a:bodyPr>
            <a:lstStyle/>
            <a:p>
              <a:pPr lvl="0" algn="ctr" defTabSz="711200">
                <a:lnSpc>
                  <a:spcPct val="90000"/>
                </a:lnSpc>
                <a:spcBef>
                  <a:spcPct val="0"/>
                </a:spcBef>
                <a:spcAft>
                  <a:spcPct val="35000"/>
                </a:spcAft>
              </a:pPr>
              <a:r>
                <a:rPr lang="zh-CN" altLang="en-US" sz="1600" kern="1200" smtClean="0">
                  <a:solidFill>
                    <a:srgbClr val="C00000"/>
                  </a:solidFill>
                  <a:latin typeface="思源黑体 CN Heavy" panose="020B0A00000000000000" pitchFamily="34" charset="-122"/>
                  <a:ea typeface="思源黑体 CN Heavy" panose="020B0A00000000000000" pitchFamily="34" charset="-122"/>
                </a:rPr>
                <a:t>法治建设</a:t>
              </a:r>
              <a:endParaRPr lang="zh-CN" altLang="en-US" sz="1600" kern="1200">
                <a:solidFill>
                  <a:srgbClr val="C00000"/>
                </a:solidFill>
                <a:latin typeface="思源黑体 CN Heavy" panose="020B0A00000000000000" pitchFamily="34" charset="-122"/>
                <a:ea typeface="思源黑体 CN Heavy" panose="020B0A00000000000000" pitchFamily="34" charset="-122"/>
              </a:endParaRPr>
            </a:p>
          </p:txBody>
        </p:sp>
        <p:sp>
          <p:nvSpPr>
            <p:cNvPr id="18" name="任意多边形 17"/>
            <p:cNvSpPr/>
            <p:nvPr/>
          </p:nvSpPr>
          <p:spPr>
            <a:xfrm>
              <a:off x="5463048" y="3854140"/>
              <a:ext cx="1762358" cy="1762358"/>
            </a:xfrm>
            <a:custGeom>
              <a:avLst/>
              <a:gdLst/>
              <a:ahLst/>
              <a:cxnLst/>
              <a:rect l="0" t="0" r="0" b="0"/>
              <a:pathLst>
                <a:path>
                  <a:moveTo>
                    <a:pt x="319" y="857434"/>
                  </a:moveTo>
                  <a:arcTo wR="881179" hR="881179" stAng="10892647" swAng="3610472"/>
                </a:path>
              </a:pathLst>
            </a:custGeom>
            <a:noFill/>
            <a:ln>
              <a:solidFill>
                <a:srgbClr val="C00000"/>
              </a:solidFill>
            </a:ln>
          </p:spPr>
          <p:style>
            <a:lnRef idx="1">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2000"/>
                                        <p:tgtEl>
                                          <p:spTgt spid="9"/>
                                        </p:tgtEl>
                                      </p:cBhvr>
                                    </p:animEffect>
                                  </p:childTnLst>
                                </p:cTn>
                              </p:par>
                              <p:par>
                                <p:cTn id="8" presetID="3" presetClass="entr" presetSubtype="10" fill="hold" grpId="0" nodeType="withEffect">
                                  <p:stCondLst>
                                    <p:cond delay="200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childTnLst>
                          </p:cTn>
                        </p:par>
                        <p:par>
                          <p:cTn id="11" fill="hold">
                            <p:stCondLst>
                              <p:cond delay="2000"/>
                            </p:stCondLst>
                            <p:childTnLst>
                              <p:par>
                                <p:cTn id="12" presetID="53" presetClass="entr" presetSubtype="16"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par>
                          <p:cTn id="17" fill="hold">
                            <p:stCondLst>
                              <p:cond delay="2500"/>
                            </p:stCondLst>
                            <p:childTnLst>
                              <p:par>
                                <p:cTn id="18" presetID="22" presetClass="entr" presetSubtype="1" fill="hold" nodeType="afterEffect">
                                  <p:stCondLst>
                                    <p:cond delay="2000"/>
                                  </p:stCondLst>
                                  <p:childTnLst>
                                    <p:set>
                                      <p:cBhvr>
                                        <p:cTn id="19" dur="1" fill="hold">
                                          <p:stCondLst>
                                            <p:cond delay="0"/>
                                          </p:stCondLst>
                                        </p:cTn>
                                        <p:tgtEl>
                                          <p:spTgt spid="2"/>
                                        </p:tgtEl>
                                        <p:attrNameLst>
                                          <p:attrName>style.visibility</p:attrName>
                                        </p:attrNameLst>
                                      </p:cBhvr>
                                      <p:to>
                                        <p:strVal val="visible"/>
                                      </p:to>
                                    </p:set>
                                    <p:animEffect transition="in" filter="wipe(up)">
                                      <p:cBhvr>
                                        <p:cTn id="20" dur="500"/>
                                        <p:tgtEl>
                                          <p:spTgt spid="2"/>
                                        </p:tgtEl>
                                      </p:cBhvr>
                                    </p:animEffect>
                                  </p:childTnLst>
                                </p:cTn>
                              </p:par>
                            </p:childTnLst>
                          </p:cTn>
                        </p:par>
                        <p:par>
                          <p:cTn id="21" fill="hold">
                            <p:stCondLst>
                              <p:cond delay="5000"/>
                            </p:stCondLst>
                            <p:childTnLst>
                              <p:par>
                                <p:cTn id="22" presetID="22" presetClass="entr" presetSubtype="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500"/>
                                        <p:tgtEl>
                                          <p:spTgt spid="5"/>
                                        </p:tgtEl>
                                      </p:cBhvr>
                                    </p:animEffect>
                                  </p:childTnLst>
                                </p:cTn>
                              </p:par>
                            </p:childTnLst>
                          </p:cTn>
                        </p:par>
                        <p:par>
                          <p:cTn id="25" fill="hold">
                            <p:stCondLst>
                              <p:cond delay="5500"/>
                            </p:stCondLst>
                            <p:childTnLst>
                              <p:par>
                                <p:cTn id="26" presetID="2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742356" y="867003"/>
            <a:ext cx="10787284" cy="745958"/>
            <a:chOff x="1056681" y="1309917"/>
            <a:chExt cx="10787284" cy="745958"/>
          </a:xfrm>
        </p:grpSpPr>
        <p:grpSp>
          <p:nvGrpSpPr>
            <p:cNvPr id="39" name="组合 38"/>
            <p:cNvGrpSpPr/>
            <p:nvPr/>
          </p:nvGrpSpPr>
          <p:grpSpPr>
            <a:xfrm>
              <a:off x="2197598" y="1430093"/>
              <a:ext cx="9646367" cy="563937"/>
              <a:chOff x="3517455" y="2029907"/>
              <a:chExt cx="9646367" cy="563937"/>
            </a:xfrm>
          </p:grpSpPr>
          <p:sp>
            <p:nvSpPr>
              <p:cNvPr id="40" name="箭头: 五边形 9"/>
              <p:cNvSpPr/>
              <p:nvPr/>
            </p:nvSpPr>
            <p:spPr>
              <a:xfrm>
                <a:off x="3537284" y="2029907"/>
                <a:ext cx="9626538"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文本框 40"/>
              <p:cNvSpPr txBox="1"/>
              <p:nvPr/>
            </p:nvSpPr>
            <p:spPr>
              <a:xfrm>
                <a:off x="3517455" y="2065368"/>
                <a:ext cx="9432427" cy="461665"/>
              </a:xfrm>
              <a:prstGeom prst="rect">
                <a:avLst/>
              </a:prstGeom>
              <a:noFill/>
            </p:spPr>
            <p:txBody>
              <a:bodyPr wrap="square" rtlCol="0">
                <a:spAutoFit/>
              </a:bodyPr>
              <a:lstStyle/>
              <a:p>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深刻领会国防和军队建设、港澳台工作、外交工作等方面的重大部署</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8" name="组合 7"/>
            <p:cNvGrpSpPr/>
            <p:nvPr/>
          </p:nvGrpSpPr>
          <p:grpSpPr>
            <a:xfrm>
              <a:off x="1056681" y="1309917"/>
              <a:ext cx="1107996" cy="745958"/>
              <a:chOff x="1056681" y="1309917"/>
              <a:chExt cx="1107996" cy="745958"/>
            </a:xfrm>
          </p:grpSpPr>
          <p:sp>
            <p:nvSpPr>
              <p:cNvPr id="44" name="椭圆 43"/>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056681" y="1452064"/>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（八）</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sp>
        <p:nvSpPr>
          <p:cNvPr id="14" name="文本框 13"/>
          <p:cNvSpPr txBox="1"/>
          <p:nvPr/>
        </p:nvSpPr>
        <p:spPr>
          <a:xfrm>
            <a:off x="1737672" y="2371907"/>
            <a:ext cx="205740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中国特色</a:t>
            </a:r>
            <a:endParaRPr lang="zh-CN" altLang="en-US" sz="2000" b="1" dirty="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endParaRPr>
          </a:p>
        </p:txBody>
      </p:sp>
      <p:pic>
        <p:nvPicPr>
          <p:cNvPr id="11" name="图片 10"/>
          <p:cNvPicPr>
            <a:picLocks noChangeAspect="1"/>
          </p:cNvPicPr>
          <p:nvPr/>
        </p:nvPicPr>
        <p:blipFill>
          <a:blip r:embed="rId1"/>
          <a:stretch>
            <a:fillRect/>
          </a:stretch>
        </p:blipFill>
        <p:spPr>
          <a:xfrm>
            <a:off x="4828884" y="2290474"/>
            <a:ext cx="2160000" cy="22644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12" name="图片 11"/>
          <p:cNvPicPr>
            <a:picLocks noChangeAspect="1"/>
          </p:cNvPicPr>
          <p:nvPr/>
        </p:nvPicPr>
        <p:blipFill>
          <a:blip r:embed="rId2"/>
          <a:stretch>
            <a:fillRect/>
          </a:stretch>
        </p:blipFill>
        <p:spPr>
          <a:xfrm>
            <a:off x="8208606" y="2371907"/>
            <a:ext cx="2160000" cy="221166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10" name="图片 9"/>
          <p:cNvPicPr>
            <a:picLocks noChangeAspect="1"/>
          </p:cNvPicPr>
          <p:nvPr/>
        </p:nvPicPr>
        <p:blipFill>
          <a:blip r:embed="rId3"/>
          <a:stretch>
            <a:fillRect/>
          </a:stretch>
        </p:blipFill>
        <p:spPr>
          <a:xfrm>
            <a:off x="1267255" y="2397739"/>
            <a:ext cx="2322864" cy="21600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grpSp>
        <p:nvGrpSpPr>
          <p:cNvPr id="36" name="组合 35"/>
          <p:cNvGrpSpPr/>
          <p:nvPr/>
        </p:nvGrpSpPr>
        <p:grpSpPr>
          <a:xfrm>
            <a:off x="4763665" y="4684556"/>
            <a:ext cx="2516654" cy="923540"/>
            <a:chOff x="919808" y="3712754"/>
            <a:chExt cx="2516654" cy="923540"/>
          </a:xfrm>
          <a:effectLst>
            <a:outerShdw blurRad="63500" sx="102000" sy="102000" algn="ctr" rotWithShape="0">
              <a:prstClr val="black">
                <a:alpha val="40000"/>
              </a:prstClr>
            </a:outerShdw>
          </a:effectLst>
        </p:grpSpPr>
        <p:sp>
          <p:nvSpPr>
            <p:cNvPr id="37" name="圆角矩形 36"/>
            <p:cNvSpPr/>
            <p:nvPr/>
          </p:nvSpPr>
          <p:spPr>
            <a:xfrm>
              <a:off x="919808" y="3712754"/>
              <a:ext cx="2359173" cy="923540"/>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100"/>
            </a:p>
          </p:txBody>
        </p:sp>
        <p:sp>
          <p:nvSpPr>
            <p:cNvPr id="38" name="文本框 37"/>
            <p:cNvSpPr txBox="1"/>
            <p:nvPr/>
          </p:nvSpPr>
          <p:spPr>
            <a:xfrm>
              <a:off x="1027472" y="4138309"/>
              <a:ext cx="2374784" cy="369332"/>
            </a:xfrm>
            <a:prstGeom prst="rect">
              <a:avLst/>
            </a:prstGeom>
            <a:noFill/>
          </p:spPr>
          <p:txBody>
            <a:bodyPr wrap="square" rtlCol="0">
              <a:spAutoFit/>
            </a:bodyPr>
            <a:lstStyle/>
            <a:p>
              <a:pPr>
                <a:lnSpc>
                  <a:spcPct val="150000"/>
                </a:lnSpc>
              </a:pPr>
              <a:r>
                <a:rPr kumimoji="1" lang="zh-CN" altLang="en-US" sz="1200"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推进祖国和平统一进程</a:t>
              </a:r>
              <a:endParaRPr kumimoji="1" lang="en-US" altLang="zh-CN" sz="1200" dirty="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sp>
          <p:nvSpPr>
            <p:cNvPr id="42" name="文本框 41"/>
            <p:cNvSpPr txBox="1"/>
            <p:nvPr/>
          </p:nvSpPr>
          <p:spPr>
            <a:xfrm>
              <a:off x="1061678" y="3783792"/>
              <a:ext cx="2374784" cy="276999"/>
            </a:xfrm>
            <a:prstGeom prst="rect">
              <a:avLst/>
            </a:prstGeom>
            <a:noFill/>
          </p:spPr>
          <p:txBody>
            <a:bodyPr wrap="square" rtlCol="0">
              <a:spAutoFit/>
            </a:bodyPr>
            <a:lstStyle/>
            <a:p>
              <a:r>
                <a:rPr kumimoji="1" lang="zh-CN" altLang="en-US" sz="12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在港澳台工作上</a:t>
              </a:r>
              <a:endParaRPr kumimoji="1" lang="en-US" altLang="zh-CN" sz="1200" b="1" dirty="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cxnSp>
          <p:nvCxnSpPr>
            <p:cNvPr id="43" name="直线连接符 20"/>
            <p:cNvCxnSpPr/>
            <p:nvPr/>
          </p:nvCxnSpPr>
          <p:spPr>
            <a:xfrm flipV="1">
              <a:off x="1136442" y="4120667"/>
              <a:ext cx="1406733" cy="2331"/>
            </a:xfrm>
            <a:prstGeom prst="line">
              <a:avLst/>
            </a:prstGeom>
            <a:ln w="25400">
              <a:gradFill>
                <a:gsLst>
                  <a:gs pos="2000">
                    <a:srgbClr val="FFF9D2"/>
                  </a:gs>
                  <a:gs pos="100000">
                    <a:srgbClr val="FAEED8"/>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8139400" y="4684556"/>
            <a:ext cx="2516654" cy="994578"/>
            <a:chOff x="919808" y="3712754"/>
            <a:chExt cx="2516654" cy="994578"/>
          </a:xfrm>
          <a:effectLst>
            <a:outerShdw blurRad="63500" sx="102000" sy="102000" algn="ctr" rotWithShape="0">
              <a:prstClr val="black">
                <a:alpha val="40000"/>
              </a:prstClr>
            </a:outerShdw>
          </a:effectLst>
        </p:grpSpPr>
        <p:sp>
          <p:nvSpPr>
            <p:cNvPr id="46" name="圆角矩形 45"/>
            <p:cNvSpPr/>
            <p:nvPr/>
          </p:nvSpPr>
          <p:spPr>
            <a:xfrm>
              <a:off x="919808" y="3712754"/>
              <a:ext cx="2447638" cy="994578"/>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100"/>
            </a:p>
          </p:txBody>
        </p:sp>
        <p:sp>
          <p:nvSpPr>
            <p:cNvPr id="47" name="文本框 46"/>
            <p:cNvSpPr txBox="1"/>
            <p:nvPr/>
          </p:nvSpPr>
          <p:spPr>
            <a:xfrm>
              <a:off x="1043083" y="4061001"/>
              <a:ext cx="2374784" cy="646331"/>
            </a:xfrm>
            <a:prstGeom prst="rect">
              <a:avLst/>
            </a:prstGeom>
            <a:noFill/>
          </p:spPr>
          <p:txBody>
            <a:bodyPr wrap="square" rtlCol="0">
              <a:spAutoFit/>
            </a:bodyPr>
            <a:lstStyle/>
            <a:p>
              <a:pPr>
                <a:lnSpc>
                  <a:spcPct val="150000"/>
                </a:lnSpc>
              </a:pPr>
              <a:r>
                <a:rPr kumimoji="1" lang="zh-CN" altLang="en-US" sz="1200"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始终坚持维护世界和平、促进共同发展的外交政策宗旨</a:t>
              </a:r>
              <a:endParaRPr kumimoji="1" lang="en-US" altLang="zh-CN" sz="1200" dirty="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sp>
          <p:nvSpPr>
            <p:cNvPr id="48" name="文本框 47"/>
            <p:cNvSpPr txBox="1"/>
            <p:nvPr/>
          </p:nvSpPr>
          <p:spPr>
            <a:xfrm>
              <a:off x="1061678" y="3783792"/>
              <a:ext cx="2374784" cy="276999"/>
            </a:xfrm>
            <a:prstGeom prst="rect">
              <a:avLst/>
            </a:prstGeom>
            <a:noFill/>
          </p:spPr>
          <p:txBody>
            <a:bodyPr wrap="square" rtlCol="0">
              <a:spAutoFit/>
            </a:bodyPr>
            <a:lstStyle/>
            <a:p>
              <a:r>
                <a:rPr kumimoji="1" lang="zh-CN" altLang="en-US" sz="12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在外交工作上</a:t>
              </a:r>
              <a:endParaRPr kumimoji="1" lang="en-US" altLang="zh-CN" sz="1200" b="1" dirty="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cxnSp>
          <p:nvCxnSpPr>
            <p:cNvPr id="49" name="直线连接符 20"/>
            <p:cNvCxnSpPr/>
            <p:nvPr/>
          </p:nvCxnSpPr>
          <p:spPr>
            <a:xfrm flipV="1">
              <a:off x="1137378" y="4092813"/>
              <a:ext cx="1406733" cy="2331"/>
            </a:xfrm>
            <a:prstGeom prst="line">
              <a:avLst/>
            </a:prstGeom>
            <a:ln w="25400">
              <a:gradFill>
                <a:gsLst>
                  <a:gs pos="2000">
                    <a:srgbClr val="FFF9D2"/>
                  </a:gs>
                  <a:gs pos="100000">
                    <a:srgbClr val="FAEED8"/>
                  </a:gs>
                </a:gsLst>
                <a:lin ang="5400000" scaled="1"/>
              </a:gra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1170360" y="4684582"/>
            <a:ext cx="2516654" cy="923540"/>
            <a:chOff x="919808" y="3712754"/>
            <a:chExt cx="2516654" cy="923540"/>
          </a:xfrm>
          <a:effectLst>
            <a:outerShdw blurRad="63500" sx="102000" sy="102000" algn="ctr" rotWithShape="0">
              <a:prstClr val="black">
                <a:alpha val="40000"/>
              </a:prstClr>
            </a:outerShdw>
          </a:effectLst>
        </p:grpSpPr>
        <p:sp>
          <p:nvSpPr>
            <p:cNvPr id="20" name="圆角矩形 19"/>
            <p:cNvSpPr/>
            <p:nvPr/>
          </p:nvSpPr>
          <p:spPr>
            <a:xfrm>
              <a:off x="919808" y="3712754"/>
              <a:ext cx="2359173" cy="923540"/>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100"/>
            </a:p>
          </p:txBody>
        </p:sp>
        <p:sp>
          <p:nvSpPr>
            <p:cNvPr id="21" name="文本框 20"/>
            <p:cNvSpPr txBox="1"/>
            <p:nvPr/>
          </p:nvSpPr>
          <p:spPr>
            <a:xfrm>
              <a:off x="1027472" y="4138309"/>
              <a:ext cx="2374784" cy="340029"/>
            </a:xfrm>
            <a:prstGeom prst="rect">
              <a:avLst/>
            </a:prstGeom>
            <a:noFill/>
          </p:spPr>
          <p:txBody>
            <a:bodyPr wrap="square" rtlCol="0">
              <a:spAutoFit/>
            </a:bodyPr>
            <a:lstStyle/>
            <a:p>
              <a:pPr>
                <a:lnSpc>
                  <a:spcPct val="150000"/>
                </a:lnSpc>
              </a:pPr>
              <a:r>
                <a:rPr kumimoji="1" lang="zh-CN" altLang="en-US" sz="1200"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如期实现建军一百年奋斗目标</a:t>
              </a:r>
              <a:endParaRPr kumimoji="1" lang="en-US" altLang="zh-CN" sz="1200" dirty="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sp>
          <p:nvSpPr>
            <p:cNvPr id="22" name="文本框 21"/>
            <p:cNvSpPr txBox="1"/>
            <p:nvPr/>
          </p:nvSpPr>
          <p:spPr>
            <a:xfrm>
              <a:off x="1061678" y="3783792"/>
              <a:ext cx="2374784" cy="276999"/>
            </a:xfrm>
            <a:prstGeom prst="rect">
              <a:avLst/>
            </a:prstGeom>
            <a:noFill/>
          </p:spPr>
          <p:txBody>
            <a:bodyPr wrap="square" rtlCol="0">
              <a:spAutoFit/>
            </a:bodyPr>
            <a:lstStyle/>
            <a:p>
              <a:r>
                <a:rPr kumimoji="1" lang="zh-CN" altLang="en-US" sz="12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在国防和军队建设上</a:t>
              </a:r>
              <a:endParaRPr kumimoji="1" lang="en-US" altLang="zh-CN" sz="1200" b="1" dirty="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cxnSp>
          <p:nvCxnSpPr>
            <p:cNvPr id="23" name="直线连接符 20"/>
            <p:cNvCxnSpPr/>
            <p:nvPr/>
          </p:nvCxnSpPr>
          <p:spPr>
            <a:xfrm flipV="1">
              <a:off x="1136442" y="4120667"/>
              <a:ext cx="1406733" cy="2331"/>
            </a:xfrm>
            <a:prstGeom prst="line">
              <a:avLst/>
            </a:prstGeom>
            <a:ln w="25400">
              <a:gradFill>
                <a:gsLst>
                  <a:gs pos="2000">
                    <a:srgbClr val="FFF9D2"/>
                  </a:gs>
                  <a:gs pos="100000">
                    <a:srgbClr val="FAEED8"/>
                  </a:gs>
                </a:gsLst>
                <a:lin ang="5400000" scaled="1"/>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2000"/>
                                        <p:tgtEl>
                                          <p:spTgt spid="9"/>
                                        </p:tgtEl>
                                      </p:cBhvr>
                                    </p:animEffect>
                                  </p:childTnLst>
                                </p:cTn>
                              </p:par>
                            </p:childTnLst>
                          </p:cTn>
                        </p:par>
                        <p:par>
                          <p:cTn id="11" fill="hold">
                            <p:stCondLst>
                              <p:cond delay="500"/>
                            </p:stCondLst>
                            <p:childTnLst>
                              <p:par>
                                <p:cTn id="12" presetID="22" presetClass="entr" presetSubtype="1" fill="hold" nodeType="afterEffect">
                                  <p:stCondLst>
                                    <p:cond delay="100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p:stCondLst>
                              <p:cond delay="2000"/>
                            </p:stCondLst>
                            <p:childTnLst>
                              <p:par>
                                <p:cTn id="16" presetID="22" presetClass="entr" presetSubtype="1" fill="hold" nodeType="afterEffect">
                                  <p:stCondLst>
                                    <p:cond delay="1000"/>
                                  </p:stCondLst>
                                  <p:childTnLst>
                                    <p:set>
                                      <p:cBhvr>
                                        <p:cTn id="17" dur="1" fill="hold">
                                          <p:stCondLst>
                                            <p:cond delay="0"/>
                                          </p:stCondLst>
                                        </p:cTn>
                                        <p:tgtEl>
                                          <p:spTgt spid="31"/>
                                        </p:tgtEl>
                                        <p:attrNameLst>
                                          <p:attrName>style.visibility</p:attrName>
                                        </p:attrNameLst>
                                      </p:cBhvr>
                                      <p:to>
                                        <p:strVal val="visible"/>
                                      </p:to>
                                    </p:set>
                                    <p:animEffect transition="in" filter="wipe(up)">
                                      <p:cBhvr>
                                        <p:cTn id="18" dur="500"/>
                                        <p:tgtEl>
                                          <p:spTgt spid="31"/>
                                        </p:tgtEl>
                                      </p:cBhvr>
                                    </p:animEffect>
                                  </p:childTnLst>
                                </p:cTn>
                              </p:par>
                            </p:childTnLst>
                          </p:cTn>
                        </p:par>
                        <p:par>
                          <p:cTn id="19" fill="hold">
                            <p:stCondLst>
                              <p:cond delay="3500"/>
                            </p:stCondLst>
                            <p:childTnLst>
                              <p:par>
                                <p:cTn id="20" presetID="22" presetClass="entr" presetSubtype="1" fill="hold" nodeType="afterEffect">
                                  <p:stCondLst>
                                    <p:cond delay="300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500"/>
                                        <p:tgtEl>
                                          <p:spTgt spid="11"/>
                                        </p:tgtEl>
                                      </p:cBhvr>
                                    </p:animEffect>
                                  </p:childTnLst>
                                </p:cTn>
                              </p:par>
                            </p:childTnLst>
                          </p:cTn>
                        </p:par>
                        <p:par>
                          <p:cTn id="23" fill="hold">
                            <p:stCondLst>
                              <p:cond delay="7000"/>
                            </p:stCondLst>
                            <p:childTnLst>
                              <p:par>
                                <p:cTn id="24" presetID="22" presetClass="entr" presetSubtype="1" fill="hold" nodeType="afterEffect">
                                  <p:stCondLst>
                                    <p:cond delay="1000"/>
                                  </p:stCondLst>
                                  <p:childTnLst>
                                    <p:set>
                                      <p:cBhvr>
                                        <p:cTn id="25" dur="1" fill="hold">
                                          <p:stCondLst>
                                            <p:cond delay="0"/>
                                          </p:stCondLst>
                                        </p:cTn>
                                        <p:tgtEl>
                                          <p:spTgt spid="36"/>
                                        </p:tgtEl>
                                        <p:attrNameLst>
                                          <p:attrName>style.visibility</p:attrName>
                                        </p:attrNameLst>
                                      </p:cBhvr>
                                      <p:to>
                                        <p:strVal val="visible"/>
                                      </p:to>
                                    </p:set>
                                    <p:animEffect transition="in" filter="wipe(up)">
                                      <p:cBhvr>
                                        <p:cTn id="26" dur="500"/>
                                        <p:tgtEl>
                                          <p:spTgt spid="36"/>
                                        </p:tgtEl>
                                      </p:cBhvr>
                                    </p:animEffect>
                                  </p:childTnLst>
                                </p:cTn>
                              </p:par>
                            </p:childTnLst>
                          </p:cTn>
                        </p:par>
                        <p:par>
                          <p:cTn id="27" fill="hold">
                            <p:stCondLst>
                              <p:cond delay="8500"/>
                            </p:stCondLst>
                            <p:childTnLst>
                              <p:par>
                                <p:cTn id="28" presetID="22" presetClass="entr" presetSubtype="1" fill="hold" nodeType="afterEffect">
                                  <p:stCondLst>
                                    <p:cond delay="3000"/>
                                  </p:stCondLst>
                                  <p:childTnLst>
                                    <p:set>
                                      <p:cBhvr>
                                        <p:cTn id="29" dur="1" fill="hold">
                                          <p:stCondLst>
                                            <p:cond delay="0"/>
                                          </p:stCondLst>
                                        </p:cTn>
                                        <p:tgtEl>
                                          <p:spTgt spid="12"/>
                                        </p:tgtEl>
                                        <p:attrNameLst>
                                          <p:attrName>style.visibility</p:attrName>
                                        </p:attrNameLst>
                                      </p:cBhvr>
                                      <p:to>
                                        <p:strVal val="visible"/>
                                      </p:to>
                                    </p:set>
                                    <p:animEffect transition="in" filter="wipe(up)">
                                      <p:cBhvr>
                                        <p:cTn id="30" dur="500"/>
                                        <p:tgtEl>
                                          <p:spTgt spid="12"/>
                                        </p:tgtEl>
                                      </p:cBhvr>
                                    </p:animEffect>
                                  </p:childTnLst>
                                </p:cTn>
                              </p:par>
                            </p:childTnLst>
                          </p:cTn>
                        </p:par>
                        <p:par>
                          <p:cTn id="31" fill="hold">
                            <p:stCondLst>
                              <p:cond delay="12000"/>
                            </p:stCondLst>
                            <p:childTnLst>
                              <p:par>
                                <p:cTn id="32" presetID="22" presetClass="entr" presetSubtype="1" fill="hold" nodeType="afterEffect">
                                  <p:stCondLst>
                                    <p:cond delay="1000"/>
                                  </p:stCondLst>
                                  <p:childTnLst>
                                    <p:set>
                                      <p:cBhvr>
                                        <p:cTn id="33" dur="1" fill="hold">
                                          <p:stCondLst>
                                            <p:cond delay="0"/>
                                          </p:stCondLst>
                                        </p:cTn>
                                        <p:tgtEl>
                                          <p:spTgt spid="45"/>
                                        </p:tgtEl>
                                        <p:attrNameLst>
                                          <p:attrName>style.visibility</p:attrName>
                                        </p:attrNameLst>
                                      </p:cBhvr>
                                      <p:to>
                                        <p:strVal val="visible"/>
                                      </p:to>
                                    </p:set>
                                    <p:animEffect transition="in" filter="wipe(up)">
                                      <p:cBhvr>
                                        <p:cTn id="3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742355" y="867003"/>
            <a:ext cx="10573345" cy="745958"/>
            <a:chOff x="1056680" y="1309917"/>
            <a:chExt cx="10573345" cy="745958"/>
          </a:xfrm>
        </p:grpSpPr>
        <p:grpSp>
          <p:nvGrpSpPr>
            <p:cNvPr id="39" name="组合 38"/>
            <p:cNvGrpSpPr/>
            <p:nvPr/>
          </p:nvGrpSpPr>
          <p:grpSpPr>
            <a:xfrm>
              <a:off x="2197598" y="1430093"/>
              <a:ext cx="9432427" cy="563937"/>
              <a:chOff x="3517455" y="2029907"/>
              <a:chExt cx="9432427" cy="563937"/>
            </a:xfrm>
          </p:grpSpPr>
          <p:sp>
            <p:nvSpPr>
              <p:cNvPr id="40" name="箭头: 五边形 9"/>
              <p:cNvSpPr/>
              <p:nvPr/>
            </p:nvSpPr>
            <p:spPr>
              <a:xfrm>
                <a:off x="3537284" y="2029907"/>
                <a:ext cx="7860601"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文本框 40"/>
              <p:cNvSpPr txBox="1"/>
              <p:nvPr/>
            </p:nvSpPr>
            <p:spPr>
              <a:xfrm>
                <a:off x="3517455" y="2065368"/>
                <a:ext cx="9432427" cy="461665"/>
              </a:xfrm>
              <a:prstGeom prst="rect">
                <a:avLst/>
              </a:prstGeom>
              <a:noFill/>
            </p:spPr>
            <p:txBody>
              <a:bodyPr wrap="square" rtlCol="0">
                <a:spAutoFit/>
              </a:bodyPr>
              <a:lstStyle/>
              <a:p>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深刻领会坚持党的全面领导和全面从严治党的重大部署</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8" name="组合 7"/>
            <p:cNvGrpSpPr/>
            <p:nvPr/>
          </p:nvGrpSpPr>
          <p:grpSpPr>
            <a:xfrm>
              <a:off x="1056680" y="1309917"/>
              <a:ext cx="1107996" cy="745958"/>
              <a:chOff x="1056680" y="1309917"/>
              <a:chExt cx="1107996" cy="745958"/>
            </a:xfrm>
          </p:grpSpPr>
          <p:sp>
            <p:nvSpPr>
              <p:cNvPr id="44" name="椭圆 43"/>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 name="矩形 2"/>
              <p:cNvSpPr/>
              <p:nvPr/>
            </p:nvSpPr>
            <p:spPr>
              <a:xfrm>
                <a:off x="1056680" y="1452064"/>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（九）</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sp>
        <p:nvSpPr>
          <p:cNvPr id="14" name="文本框 13"/>
          <p:cNvSpPr txBox="1"/>
          <p:nvPr/>
        </p:nvSpPr>
        <p:spPr>
          <a:xfrm>
            <a:off x="1737672" y="2371907"/>
            <a:ext cx="2057401" cy="400110"/>
          </a:xfrm>
          <a:prstGeom prst="rect">
            <a:avLst/>
          </a:prstGeom>
          <a:noFill/>
        </p:spPr>
        <p:txBody>
          <a:bodyPr wrap="square" rtlCol="0">
            <a:spAutoFit/>
            <a:scene3d>
              <a:camera prst="orthographicFront"/>
              <a:lightRig rig="threePt" dir="t"/>
            </a:scene3d>
            <a:sp3d contourW="12700"/>
          </a:bodyPr>
          <a:lstStyle/>
          <a:p>
            <a:pPr algn="ctr"/>
            <a:r>
              <a:rPr lang="zh-CN" altLang="en-US" sz="2000"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中国特色</a:t>
            </a:r>
            <a:endParaRPr lang="zh-CN" altLang="en-US" sz="2000" b="1" dirty="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endParaRPr>
          </a:p>
        </p:txBody>
      </p:sp>
      <p:pic>
        <p:nvPicPr>
          <p:cNvPr id="2" name="图片 1"/>
          <p:cNvPicPr>
            <a:picLocks noChangeAspect="1"/>
          </p:cNvPicPr>
          <p:nvPr/>
        </p:nvPicPr>
        <p:blipFill>
          <a:blip r:embed="rId1"/>
          <a:stretch>
            <a:fillRect/>
          </a:stretch>
        </p:blipFill>
        <p:spPr>
          <a:xfrm>
            <a:off x="901569" y="2558613"/>
            <a:ext cx="3014946" cy="2393647"/>
          </a:xfrm>
          <a:prstGeom prst="rect">
            <a:avLst/>
          </a:prstGeom>
        </p:spPr>
      </p:pic>
      <p:grpSp>
        <p:nvGrpSpPr>
          <p:cNvPr id="7" name="组合 6"/>
          <p:cNvGrpSpPr/>
          <p:nvPr/>
        </p:nvGrpSpPr>
        <p:grpSpPr>
          <a:xfrm>
            <a:off x="4179859" y="3807655"/>
            <a:ext cx="7007253" cy="1144604"/>
            <a:chOff x="4179859" y="3807655"/>
            <a:chExt cx="7007253" cy="1144604"/>
          </a:xfrm>
        </p:grpSpPr>
        <p:sp>
          <p:nvSpPr>
            <p:cNvPr id="53" name="圆角矩形 52"/>
            <p:cNvSpPr/>
            <p:nvPr/>
          </p:nvSpPr>
          <p:spPr>
            <a:xfrm>
              <a:off x="4179859" y="3877646"/>
              <a:ext cx="1430284" cy="1074613"/>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p>
          </p:txBody>
        </p:sp>
        <p:sp>
          <p:nvSpPr>
            <p:cNvPr id="54" name="圆角矩形 53"/>
            <p:cNvSpPr/>
            <p:nvPr/>
          </p:nvSpPr>
          <p:spPr>
            <a:xfrm>
              <a:off x="5627002" y="3877655"/>
              <a:ext cx="5402948" cy="1074604"/>
            </a:xfrm>
            <a:prstGeom prst="roundRect">
              <a:avLst>
                <a:gd name="adj" fmla="val 0"/>
              </a:avLst>
            </a:prstGeom>
            <a:noFill/>
            <a:ln>
              <a:solidFill>
                <a:srgbClr val="A91F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p>
          </p:txBody>
        </p:sp>
        <p:sp>
          <p:nvSpPr>
            <p:cNvPr id="55" name="文本框 54"/>
            <p:cNvSpPr txBox="1"/>
            <p:nvPr/>
          </p:nvSpPr>
          <p:spPr>
            <a:xfrm>
              <a:off x="5596120" y="4244584"/>
              <a:ext cx="5590992" cy="369332"/>
            </a:xfrm>
            <a:prstGeom prst="rect">
              <a:avLst/>
            </a:prstGeom>
            <a:noFill/>
          </p:spPr>
          <p:txBody>
            <a:bodyPr wrap="square" rtlCol="0">
              <a:spAutoFit/>
            </a:bodyPr>
            <a:lstStyle/>
            <a:p>
              <a:r>
                <a:rPr kumimoji="1" lang="zh-CN" altLang="en-US" smtClean="0">
                  <a:solidFill>
                    <a:schemeClr val="tx1">
                      <a:lumMod val="85000"/>
                      <a:lumOff val="15000"/>
                    </a:schemeClr>
                  </a:solidFill>
                  <a:latin typeface="思源黑体 CN Heavy" panose="020B0A00000000000000" pitchFamily="34" charset="-122"/>
                  <a:ea typeface="思源黑体 CN Heavy" panose="020B0A00000000000000" pitchFamily="34" charset="-122"/>
                </a:rPr>
                <a:t>全面从严治党永远在路上，党的自我革命永远在路上</a:t>
              </a:r>
              <a:endParaRPr kumimoji="1" lang="en-US" altLang="zh-CN" dirty="0">
                <a:solidFill>
                  <a:schemeClr val="tx1">
                    <a:lumMod val="85000"/>
                    <a:lumOff val="15000"/>
                  </a:schemeClr>
                </a:solidFill>
                <a:latin typeface="思源黑体 CN Heavy" panose="020B0A00000000000000" pitchFamily="34" charset="-122"/>
                <a:ea typeface="思源黑体 CN Heavy" panose="020B0A00000000000000" pitchFamily="34" charset="-122"/>
              </a:endParaRPr>
            </a:p>
          </p:txBody>
        </p:sp>
        <p:pic>
          <p:nvPicPr>
            <p:cNvPr id="52" name="图片 51"/>
            <p:cNvPicPr>
              <a:picLocks noChangeAspect="1"/>
            </p:cNvPicPr>
            <p:nvPr/>
          </p:nvPicPr>
          <p:blipFill>
            <a:blip r:embed="rId2"/>
            <a:stretch>
              <a:fillRect/>
            </a:stretch>
          </p:blipFill>
          <p:spPr>
            <a:xfrm>
              <a:off x="4268778" y="3807655"/>
              <a:ext cx="1359755" cy="1144604"/>
            </a:xfrm>
            <a:prstGeom prst="rect">
              <a:avLst/>
            </a:prstGeom>
          </p:spPr>
        </p:pic>
      </p:grpSp>
      <p:grpSp>
        <p:nvGrpSpPr>
          <p:cNvPr id="6" name="组合 5"/>
          <p:cNvGrpSpPr/>
          <p:nvPr/>
        </p:nvGrpSpPr>
        <p:grpSpPr>
          <a:xfrm>
            <a:off x="4165836" y="2484165"/>
            <a:ext cx="7021276" cy="1149065"/>
            <a:chOff x="4165836" y="2484165"/>
            <a:chExt cx="7021276" cy="1149065"/>
          </a:xfrm>
        </p:grpSpPr>
        <p:sp>
          <p:nvSpPr>
            <p:cNvPr id="70" name="圆角矩形 69"/>
            <p:cNvSpPr/>
            <p:nvPr/>
          </p:nvSpPr>
          <p:spPr>
            <a:xfrm>
              <a:off x="4165836" y="2558617"/>
              <a:ext cx="1430284" cy="1074613"/>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p>
          </p:txBody>
        </p:sp>
        <p:grpSp>
          <p:nvGrpSpPr>
            <p:cNvPr id="57" name="组合 56"/>
            <p:cNvGrpSpPr/>
            <p:nvPr/>
          </p:nvGrpSpPr>
          <p:grpSpPr>
            <a:xfrm>
              <a:off x="5596120" y="2558623"/>
              <a:ext cx="5590992" cy="1070146"/>
              <a:chOff x="2789819" y="4059337"/>
              <a:chExt cx="3672896" cy="820017"/>
            </a:xfrm>
          </p:grpSpPr>
          <p:sp>
            <p:nvSpPr>
              <p:cNvPr id="60" name="圆角矩形 59"/>
              <p:cNvSpPr/>
              <p:nvPr/>
            </p:nvSpPr>
            <p:spPr>
              <a:xfrm>
                <a:off x="2810106" y="4059337"/>
                <a:ext cx="3549364" cy="820017"/>
              </a:xfrm>
              <a:prstGeom prst="roundRect">
                <a:avLst>
                  <a:gd name="adj" fmla="val 0"/>
                </a:avLst>
              </a:prstGeom>
              <a:noFill/>
              <a:ln>
                <a:solidFill>
                  <a:srgbClr val="A91F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a:p>
            </p:txBody>
          </p:sp>
          <p:sp>
            <p:nvSpPr>
              <p:cNvPr id="61" name="文本框 60"/>
              <p:cNvSpPr txBox="1"/>
              <p:nvPr/>
            </p:nvSpPr>
            <p:spPr>
              <a:xfrm>
                <a:off x="2789819" y="4340502"/>
                <a:ext cx="3672896" cy="283007"/>
              </a:xfrm>
              <a:prstGeom prst="rect">
                <a:avLst/>
              </a:prstGeom>
              <a:noFill/>
            </p:spPr>
            <p:txBody>
              <a:bodyPr wrap="square" rtlCol="0">
                <a:spAutoFit/>
              </a:bodyPr>
              <a:lstStyle/>
              <a:p>
                <a:r>
                  <a:rPr kumimoji="1" lang="zh-CN" altLang="en-US" smtClean="0">
                    <a:solidFill>
                      <a:schemeClr val="tx1">
                        <a:lumMod val="85000"/>
                        <a:lumOff val="15000"/>
                      </a:schemeClr>
                    </a:solidFill>
                    <a:latin typeface="思源黑体 CN Heavy" panose="020B0A00000000000000" pitchFamily="34" charset="-122"/>
                    <a:ea typeface="思源黑体 CN Heavy" panose="020B0A00000000000000" pitchFamily="34" charset="-122"/>
                  </a:rPr>
                  <a:t>必须时刻保持解决大党独有难题的清醒和坚定</a:t>
                </a:r>
                <a:endParaRPr kumimoji="1" lang="en-US" altLang="zh-CN" dirty="0">
                  <a:solidFill>
                    <a:schemeClr val="tx1">
                      <a:lumMod val="85000"/>
                      <a:lumOff val="15000"/>
                    </a:schemeClr>
                  </a:solidFill>
                  <a:latin typeface="思源黑体 CN Heavy" panose="020B0A00000000000000" pitchFamily="34" charset="-122"/>
                  <a:ea typeface="思源黑体 CN Heavy" panose="020B0A00000000000000" pitchFamily="34" charset="-122"/>
                </a:endParaRPr>
              </a:p>
            </p:txBody>
          </p:sp>
        </p:grpSp>
        <p:pic>
          <p:nvPicPr>
            <p:cNvPr id="58" name="图片 57"/>
            <p:cNvPicPr>
              <a:picLocks noChangeAspect="1"/>
            </p:cNvPicPr>
            <p:nvPr/>
          </p:nvPicPr>
          <p:blipFill>
            <a:blip r:embed="rId2"/>
            <a:stretch>
              <a:fillRect/>
            </a:stretch>
          </p:blipFill>
          <p:spPr>
            <a:xfrm>
              <a:off x="4236365" y="2484165"/>
              <a:ext cx="1359755" cy="1144604"/>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2000"/>
                                        <p:tgtEl>
                                          <p:spTgt spid="9"/>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2000"/>
                                        <p:tgtEl>
                                          <p:spTgt spid="6"/>
                                        </p:tgtEl>
                                      </p:cBhvr>
                                    </p:animEffect>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0" y="1937633"/>
            <a:ext cx="12192000" cy="923330"/>
          </a:xfrm>
          <a:prstGeom prst="rect">
            <a:avLst/>
          </a:prstGeom>
          <a:noFill/>
        </p:spPr>
        <p:txBody>
          <a:bodyPr wrap="square" rtlCol="0">
            <a:spAutoFit/>
          </a:bodyPr>
          <a:lstStyle/>
          <a:p>
            <a:pPr algn="ctr"/>
            <a:r>
              <a:rPr lang="en-US" altLang="zh-CN" sz="5400" smtClean="0">
                <a:gradFill flip="none" rotWithShape="1">
                  <a:gsLst>
                    <a:gs pos="0">
                      <a:schemeClr val="accent1">
                        <a:lumMod val="5000"/>
                        <a:lumOff val="95000"/>
                      </a:schemeClr>
                    </a:gs>
                    <a:gs pos="83000">
                      <a:schemeClr val="accent4">
                        <a:lumMod val="60000"/>
                        <a:lumOff val="40000"/>
                      </a:schemeClr>
                    </a:gs>
                    <a:gs pos="100000">
                      <a:schemeClr val="accent4">
                        <a:lumMod val="60000"/>
                        <a:lumOff val="40000"/>
                      </a:schemeClr>
                    </a:gs>
                  </a:gsLst>
                  <a:lin ang="16200000" scaled="1"/>
                  <a:tileRect/>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PART 03</a:t>
            </a:r>
            <a:endParaRPr lang="zh-CN" altLang="en-US" sz="5400" dirty="0">
              <a:gradFill flip="none" rotWithShape="1">
                <a:gsLst>
                  <a:gs pos="0">
                    <a:schemeClr val="accent1">
                      <a:lumMod val="5000"/>
                      <a:lumOff val="95000"/>
                    </a:schemeClr>
                  </a:gs>
                  <a:gs pos="83000">
                    <a:schemeClr val="accent4">
                      <a:lumMod val="60000"/>
                      <a:lumOff val="40000"/>
                    </a:schemeClr>
                  </a:gs>
                  <a:gs pos="100000">
                    <a:schemeClr val="accent4">
                      <a:lumMod val="60000"/>
                      <a:lumOff val="40000"/>
                    </a:schemeClr>
                  </a:gs>
                </a:gsLst>
                <a:lin ang="16200000" scaled="1"/>
                <a:tileRect/>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endParaRPr>
          </a:p>
        </p:txBody>
      </p:sp>
      <p:sp>
        <p:nvSpPr>
          <p:cNvPr id="18" name="文本框 17"/>
          <p:cNvSpPr txBox="1"/>
          <p:nvPr/>
        </p:nvSpPr>
        <p:spPr>
          <a:xfrm>
            <a:off x="0" y="3268159"/>
            <a:ext cx="12192000" cy="707886"/>
          </a:xfrm>
          <a:prstGeom prst="rect">
            <a:avLst/>
          </a:prstGeom>
          <a:noFill/>
        </p:spPr>
        <p:txBody>
          <a:bodyPr wrap="square" rtlCol="0">
            <a:spAutoFit/>
          </a:bodyPr>
          <a:lstStyle/>
          <a:p>
            <a:pPr algn="ctr"/>
            <a:r>
              <a:rPr lang="zh-CN" altLang="en-US" sz="4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怎么干    重点要求</a:t>
            </a:r>
            <a:endParaRPr lang="zh-CN" altLang="en-US" sz="4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02519" y="390506"/>
            <a:ext cx="10515600" cy="687611"/>
          </a:xfrm>
        </p:spPr>
        <p:txBody>
          <a:bodyPr>
            <a:normAutofit/>
          </a:bodyPr>
          <a:lstStyle/>
          <a:p>
            <a:r>
              <a:rPr lang="zh-CN" altLang="en-US" sz="2800" smtClean="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rPr>
              <a:t>三、怎么干</a:t>
            </a:r>
            <a:r>
              <a:rPr lang="en-US" altLang="zh-CN" sz="2800" b="1" smtClean="0">
                <a:solidFill>
                  <a:srgbClr val="8E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cs"/>
              </a:rPr>
              <a:t>——</a:t>
            </a:r>
            <a:r>
              <a:rPr lang="zh-CN" altLang="en-US" sz="2800" smtClean="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rPr>
              <a:t>全面落实党的二十大的重点要求</a:t>
            </a:r>
            <a:endParaRPr lang="zh-CN" altLang="en-US" sz="280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endParaRPr>
          </a:p>
        </p:txBody>
      </p:sp>
      <p:sp>
        <p:nvSpPr>
          <p:cNvPr id="42" name="文本框 41"/>
          <p:cNvSpPr txBox="1"/>
          <p:nvPr/>
        </p:nvSpPr>
        <p:spPr>
          <a:xfrm>
            <a:off x="1557203" y="1630262"/>
            <a:ext cx="8172701" cy="1338828"/>
          </a:xfrm>
          <a:prstGeom prst="rect">
            <a:avLst/>
          </a:prstGeom>
          <a:noFill/>
          <a:ln w="15875">
            <a:solidFill>
              <a:srgbClr val="C00000"/>
            </a:solidFill>
          </a:ln>
        </p:spPr>
        <p:txBody>
          <a:bodyPr wrap="square" rtlCol="0">
            <a:spAutoFit/>
          </a:bodyPr>
          <a:lstStyle/>
          <a:p>
            <a:pPr algn="just">
              <a:lnSpc>
                <a:spcPct val="150000"/>
              </a:lnSpc>
            </a:pPr>
            <a:r>
              <a:rPr lang="zh-CN" altLang="en-US" spc="400" smtClean="0">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rPr>
              <a:t>  </a:t>
            </a:r>
            <a:r>
              <a:rPr lang="zh-CN" altLang="en-US" spc="40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 </a:t>
            </a:r>
            <a:r>
              <a:rPr lang="zh-CN" altLang="en-US" spc="40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rPr>
              <a:t> 深入学习宣传贯彻党的二十大精神，最基本的方法是原原本本学，最重要的原则是融会贯通悟，最根本的要求是知行合一做，切实把学习成果转化为推进工作的强大动力。</a:t>
            </a:r>
            <a:endParaRPr lang="zh-CN" altLang="en-US" spc="400" dirty="0">
              <a:latin typeface="思源黑体 CN Heavy" panose="020B0A00000000000000" pitchFamily="34" charset="-122"/>
              <a:ea typeface="思源黑体 CN Heavy" panose="020B0A00000000000000" pitchFamily="34" charset="-122"/>
              <a:cs typeface="阿里巴巴普惠体 2.0 45 Light" panose="00020600040101010101" pitchFamily="18" charset="-122"/>
            </a:endParaRPr>
          </a:p>
        </p:txBody>
      </p:sp>
      <p:grpSp>
        <p:nvGrpSpPr>
          <p:cNvPr id="7" name="组合 6"/>
          <p:cNvGrpSpPr/>
          <p:nvPr/>
        </p:nvGrpSpPr>
        <p:grpSpPr>
          <a:xfrm>
            <a:off x="143810" y="121544"/>
            <a:ext cx="11779108" cy="1010567"/>
            <a:chOff x="143810" y="121544"/>
            <a:chExt cx="11779108" cy="1010567"/>
          </a:xfrm>
        </p:grpSpPr>
        <p:cxnSp>
          <p:nvCxnSpPr>
            <p:cNvPr id="54" name="直线连接符 4"/>
            <p:cNvCxnSpPr/>
            <p:nvPr/>
          </p:nvCxnSpPr>
          <p:spPr>
            <a:xfrm>
              <a:off x="457200" y="942651"/>
              <a:ext cx="11465718" cy="0"/>
            </a:xfrm>
            <a:prstGeom prst="line">
              <a:avLst/>
            </a:prstGeom>
            <a:ln w="38100">
              <a:solidFill>
                <a:srgbClr val="A91F24"/>
              </a:solidFill>
            </a:ln>
          </p:spPr>
          <p:style>
            <a:lnRef idx="1">
              <a:schemeClr val="accent1"/>
            </a:lnRef>
            <a:fillRef idx="0">
              <a:schemeClr val="accent1"/>
            </a:fillRef>
            <a:effectRef idx="0">
              <a:schemeClr val="accent1"/>
            </a:effectRef>
            <a:fontRef idx="minor">
              <a:schemeClr val="tx1"/>
            </a:fontRef>
          </p:style>
        </p:cxnSp>
        <p:pic>
          <p:nvPicPr>
            <p:cNvPr id="55" name="图片 54"/>
            <p:cNvPicPr>
              <a:picLocks noChangeAspect="1"/>
            </p:cNvPicPr>
            <p:nvPr/>
          </p:nvPicPr>
          <p:blipFill>
            <a:blip r:embed="rId1"/>
            <a:stretch>
              <a:fillRect/>
            </a:stretch>
          </p:blipFill>
          <p:spPr>
            <a:xfrm>
              <a:off x="143810" y="121544"/>
              <a:ext cx="1200523" cy="1010567"/>
            </a:xfrm>
            <a:prstGeom prst="rect">
              <a:avLst/>
            </a:prstGeom>
          </p:spPr>
        </p:pic>
        <p:pic>
          <p:nvPicPr>
            <p:cNvPr id="57" name="图片 56"/>
            <p:cNvPicPr>
              <a:picLocks noChangeAspect="1"/>
            </p:cNvPicPr>
            <p:nvPr/>
          </p:nvPicPr>
          <p:blipFill>
            <a:blip r:embed="rId2"/>
            <a:stretch>
              <a:fillRect/>
            </a:stretch>
          </p:blipFill>
          <p:spPr>
            <a:xfrm>
              <a:off x="7785706" y="156738"/>
              <a:ext cx="4137212" cy="778769"/>
            </a:xfrm>
            <a:prstGeom prst="rect">
              <a:avLst/>
            </a:prstGeom>
          </p:spPr>
        </p:pic>
      </p:grpSp>
      <p:pic>
        <p:nvPicPr>
          <p:cNvPr id="9" name="图片 8" descr="C:\Users\Administrator\Desktop\图片7.png图片7"/>
          <p:cNvPicPr>
            <a:picLocks noChangeAspect="1"/>
          </p:cNvPicPr>
          <p:nvPr/>
        </p:nvPicPr>
        <p:blipFill>
          <a:blip r:embed="rId3"/>
          <a:srcRect/>
          <a:stretch>
            <a:fillRect/>
          </a:stretch>
        </p:blipFill>
        <p:spPr>
          <a:xfrm>
            <a:off x="9558454" y="1277508"/>
            <a:ext cx="1953686" cy="1518634"/>
          </a:xfrm>
          <a:prstGeom prst="rect">
            <a:avLst/>
          </a:prstGeom>
        </p:spPr>
      </p:pic>
      <p:grpSp>
        <p:nvGrpSpPr>
          <p:cNvPr id="6" name="组合 5"/>
          <p:cNvGrpSpPr/>
          <p:nvPr/>
        </p:nvGrpSpPr>
        <p:grpSpPr>
          <a:xfrm>
            <a:off x="1557203" y="3321844"/>
            <a:ext cx="8172701" cy="2921792"/>
            <a:chOff x="1557203" y="3321844"/>
            <a:chExt cx="8172701" cy="2921792"/>
          </a:xfrm>
        </p:grpSpPr>
        <p:pic>
          <p:nvPicPr>
            <p:cNvPr id="3" name="图片 2"/>
            <p:cNvPicPr>
              <a:picLocks noChangeAspect="1"/>
            </p:cNvPicPr>
            <p:nvPr/>
          </p:nvPicPr>
          <p:blipFill>
            <a:blip r:embed="rId4"/>
            <a:stretch>
              <a:fillRect/>
            </a:stretch>
          </p:blipFill>
          <p:spPr>
            <a:xfrm>
              <a:off x="1557203" y="3321844"/>
              <a:ext cx="3652240" cy="2921792"/>
            </a:xfrm>
            <a:prstGeom prst="rect">
              <a:avLst/>
            </a:prstGeom>
          </p:spPr>
        </p:pic>
        <p:pic>
          <p:nvPicPr>
            <p:cNvPr id="5" name="图片 4"/>
            <p:cNvPicPr>
              <a:picLocks noChangeAspect="1"/>
            </p:cNvPicPr>
            <p:nvPr/>
          </p:nvPicPr>
          <p:blipFill rotWithShape="1">
            <a:blip r:embed="rId5"/>
            <a:srcRect/>
            <a:stretch>
              <a:fillRect/>
            </a:stretch>
          </p:blipFill>
          <p:spPr>
            <a:xfrm>
              <a:off x="5278063" y="3321844"/>
              <a:ext cx="4451841" cy="2921792"/>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par>
                                <p:cTn id="8" presetID="22" presetClass="entr" presetSubtype="8" fill="hold" nodeType="withEffect">
                                  <p:stCondLst>
                                    <p:cond delay="50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2000"/>
                                        <p:tgtEl>
                                          <p:spTgt spid="7"/>
                                        </p:tgtEl>
                                      </p:cBhvr>
                                    </p:animEffect>
                                  </p:childTnLst>
                                </p:cTn>
                              </p:par>
                            </p:childTnLst>
                          </p:cTn>
                        </p:par>
                        <p:par>
                          <p:cTn id="11" fill="hold">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up)">
                                      <p:cBhvr>
                                        <p:cTn id="14" dur="2000"/>
                                        <p:tgtEl>
                                          <p:spTgt spid="42"/>
                                        </p:tgtEl>
                                      </p:cBhvr>
                                    </p:animEffect>
                                  </p:childTnLst>
                                </p:cTn>
                              </p:par>
                            </p:childTnLst>
                          </p:cTn>
                        </p:par>
                        <p:par>
                          <p:cTn id="15" fill="hold">
                            <p:stCondLst>
                              <p:cond delay="3000"/>
                            </p:stCondLst>
                            <p:childTnLst>
                              <p:par>
                                <p:cTn id="16" presetID="42"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anim calcmode="lin" valueType="num">
                                      <p:cBhvr>
                                        <p:cTn id="19" dur="500" fill="hold"/>
                                        <p:tgtEl>
                                          <p:spTgt spid="9"/>
                                        </p:tgtEl>
                                        <p:attrNameLst>
                                          <p:attrName>ppt_x</p:attrName>
                                        </p:attrNameLst>
                                      </p:cBhvr>
                                      <p:tavLst>
                                        <p:tav tm="0">
                                          <p:val>
                                            <p:strVal val="#ppt_x"/>
                                          </p:val>
                                        </p:tav>
                                        <p:tav tm="100000">
                                          <p:val>
                                            <p:strVal val="#ppt_x"/>
                                          </p:val>
                                        </p:tav>
                                      </p:tavLst>
                                    </p:anim>
                                    <p:anim calcmode="lin" valueType="num">
                                      <p:cBhvr>
                                        <p:cTn id="20" dur="5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3500"/>
                            </p:stCondLst>
                            <p:childTnLst>
                              <p:par>
                                <p:cTn id="22" presetID="22" presetClass="entr" presetSubtype="1"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056682" y="881288"/>
            <a:ext cx="5394124" cy="745958"/>
            <a:chOff x="1056682" y="1309917"/>
            <a:chExt cx="5394124" cy="745958"/>
          </a:xfrm>
        </p:grpSpPr>
        <p:grpSp>
          <p:nvGrpSpPr>
            <p:cNvPr id="18" name="组合 17"/>
            <p:cNvGrpSpPr/>
            <p:nvPr/>
          </p:nvGrpSpPr>
          <p:grpSpPr>
            <a:xfrm>
              <a:off x="2217427" y="1430093"/>
              <a:ext cx="4233379" cy="563937"/>
              <a:chOff x="3537284" y="2029907"/>
              <a:chExt cx="4233379" cy="563937"/>
            </a:xfrm>
          </p:grpSpPr>
          <p:sp>
            <p:nvSpPr>
              <p:cNvPr id="22" name="箭头: 五边形 9"/>
              <p:cNvSpPr/>
              <p:nvPr/>
            </p:nvSpPr>
            <p:spPr>
              <a:xfrm>
                <a:off x="3537284" y="2029907"/>
                <a:ext cx="2640323"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p:cNvSpPr txBox="1"/>
              <p:nvPr/>
            </p:nvSpPr>
            <p:spPr>
              <a:xfrm>
                <a:off x="3676222" y="2073899"/>
                <a:ext cx="4094441" cy="461665"/>
              </a:xfrm>
              <a:prstGeom prst="rect">
                <a:avLst/>
              </a:prstGeom>
              <a:noFill/>
            </p:spPr>
            <p:txBody>
              <a:bodyPr wrap="square" rtlCol="0">
                <a:spAutoFit/>
              </a:bodyPr>
              <a:lstStyle/>
              <a:p>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保持政治定力</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19" name="组合 18"/>
            <p:cNvGrpSpPr/>
            <p:nvPr/>
          </p:nvGrpSpPr>
          <p:grpSpPr>
            <a:xfrm>
              <a:off x="1056682" y="1309917"/>
              <a:ext cx="1107996" cy="745958"/>
              <a:chOff x="1056682" y="1309917"/>
              <a:chExt cx="1107996" cy="745958"/>
            </a:xfrm>
          </p:grpSpPr>
          <p:sp>
            <p:nvSpPr>
              <p:cNvPr id="20" name="椭圆 19"/>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056682" y="1452064"/>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（一）</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grpSp>
        <p:nvGrpSpPr>
          <p:cNvPr id="43" name="组合 42"/>
          <p:cNvGrpSpPr/>
          <p:nvPr/>
        </p:nvGrpSpPr>
        <p:grpSpPr>
          <a:xfrm>
            <a:off x="6314018" y="2166683"/>
            <a:ext cx="3243263" cy="975726"/>
            <a:chOff x="665272" y="1411137"/>
            <a:chExt cx="7005528" cy="975726"/>
          </a:xfrm>
        </p:grpSpPr>
        <p:grpSp>
          <p:nvGrpSpPr>
            <p:cNvPr id="44" name="组合 43"/>
            <p:cNvGrpSpPr/>
            <p:nvPr/>
          </p:nvGrpSpPr>
          <p:grpSpPr>
            <a:xfrm>
              <a:off x="665272" y="1411137"/>
              <a:ext cx="7005528" cy="975726"/>
              <a:chOff x="665272" y="1411137"/>
              <a:chExt cx="7005528" cy="975726"/>
            </a:xfrm>
          </p:grpSpPr>
          <p:sp>
            <p:nvSpPr>
              <p:cNvPr id="46" name="平行四边形 45"/>
              <p:cNvSpPr/>
              <p:nvPr/>
            </p:nvSpPr>
            <p:spPr>
              <a:xfrm>
                <a:off x="822217" y="1772250"/>
                <a:ext cx="6848583" cy="560153"/>
              </a:xfrm>
              <a:prstGeom prst="parallelogram">
                <a:avLst>
                  <a:gd name="adj" fmla="val 33115"/>
                </a:avLst>
              </a:prstGeom>
              <a:gradFill flip="none" rotWithShape="1">
                <a:gsLst>
                  <a:gs pos="42000">
                    <a:srgbClr val="E00000"/>
                  </a:gs>
                  <a:gs pos="0">
                    <a:srgbClr val="C00000"/>
                  </a:gs>
                  <a:gs pos="100000">
                    <a:srgbClr val="FF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pic>
            <p:nvPicPr>
              <p:cNvPr id="49" name="图片 48"/>
              <p:cNvPicPr>
                <a:picLocks noChangeAspect="1"/>
              </p:cNvPicPr>
              <p:nvPr/>
            </p:nvPicPr>
            <p:blipFill>
              <a:blip r:embed="rId1"/>
              <a:stretch>
                <a:fillRect/>
              </a:stretch>
            </p:blipFill>
            <p:spPr>
              <a:xfrm flipH="1">
                <a:off x="665272" y="1411137"/>
                <a:ext cx="601445" cy="975726"/>
              </a:xfrm>
              <a:prstGeom prst="rect">
                <a:avLst/>
              </a:prstGeom>
            </p:spPr>
          </p:pic>
        </p:grpSp>
        <p:sp>
          <p:nvSpPr>
            <p:cNvPr id="45" name="íşḻïḑè"/>
            <p:cNvSpPr txBox="1"/>
            <p:nvPr/>
          </p:nvSpPr>
          <p:spPr>
            <a:xfrm>
              <a:off x="1231714" y="1755890"/>
              <a:ext cx="5167227" cy="505138"/>
            </a:xfrm>
            <a:prstGeom prst="rect">
              <a:avLst/>
            </a:prstGeom>
            <a:noFill/>
          </p:spPr>
          <p:txBody>
            <a:bodyPr wrap="square" rtlCol="0">
              <a:spAutoFit/>
            </a:bodyPr>
            <a:lstStyle/>
            <a:p>
              <a:pPr lvl="0">
                <a:lnSpc>
                  <a:spcPct val="150000"/>
                </a:lnSpc>
                <a:defRPr/>
              </a:pPr>
              <a:r>
                <a:rPr lang="zh-CN" altLang="en-US" sz="2000" b="1">
                  <a:solidFill>
                    <a:schemeClr val="bg1"/>
                  </a:solidFill>
                  <a:latin typeface="思源黑体 CN Heavy" panose="020B0A00000000000000" pitchFamily="34" charset="-122"/>
                  <a:ea typeface="思源黑体 CN Heavy" panose="020B0A00000000000000" pitchFamily="34" charset="-122"/>
                  <a:sym typeface="思源黑体" panose="020B0400000000000000" pitchFamily="34" charset="-122"/>
                </a:rPr>
                <a:t>提高政治</a:t>
              </a:r>
              <a:r>
                <a:rPr lang="zh-CN" altLang="en-US" sz="2000" b="1" smtClean="0">
                  <a:solidFill>
                    <a:schemeClr val="bg1"/>
                  </a:solidFill>
                  <a:latin typeface="思源黑体 CN Heavy" panose="020B0A00000000000000" pitchFamily="34" charset="-122"/>
                  <a:ea typeface="思源黑体 CN Heavy" panose="020B0A00000000000000" pitchFamily="34" charset="-122"/>
                  <a:sym typeface="思源黑体" panose="020B0400000000000000" pitchFamily="34" charset="-122"/>
                </a:rPr>
                <a:t>判断力</a:t>
              </a:r>
              <a:endParaRPr kumimoji="0" lang="zh-CN" altLang="en-US" sz="2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sym typeface="思源黑体" panose="020B0400000000000000" pitchFamily="34" charset="-122"/>
              </a:endParaRPr>
            </a:p>
          </p:txBody>
        </p:sp>
      </p:grpSp>
      <p:grpSp>
        <p:nvGrpSpPr>
          <p:cNvPr id="50" name="组合 49"/>
          <p:cNvGrpSpPr/>
          <p:nvPr/>
        </p:nvGrpSpPr>
        <p:grpSpPr>
          <a:xfrm>
            <a:off x="6285442" y="3496821"/>
            <a:ext cx="3243263" cy="975726"/>
            <a:chOff x="665272" y="1411137"/>
            <a:chExt cx="7005528" cy="975726"/>
          </a:xfrm>
        </p:grpSpPr>
        <p:grpSp>
          <p:nvGrpSpPr>
            <p:cNvPr id="51" name="组合 50"/>
            <p:cNvGrpSpPr/>
            <p:nvPr/>
          </p:nvGrpSpPr>
          <p:grpSpPr>
            <a:xfrm>
              <a:off x="665272" y="1411137"/>
              <a:ext cx="7005528" cy="975726"/>
              <a:chOff x="665272" y="1411137"/>
              <a:chExt cx="7005528" cy="975726"/>
            </a:xfrm>
          </p:grpSpPr>
          <p:sp>
            <p:nvSpPr>
              <p:cNvPr id="53" name="平行四边形 52"/>
              <p:cNvSpPr/>
              <p:nvPr/>
            </p:nvSpPr>
            <p:spPr>
              <a:xfrm>
                <a:off x="822217" y="1772250"/>
                <a:ext cx="6848583" cy="560153"/>
              </a:xfrm>
              <a:prstGeom prst="parallelogram">
                <a:avLst>
                  <a:gd name="adj" fmla="val 33115"/>
                </a:avLst>
              </a:prstGeom>
              <a:gradFill flip="none" rotWithShape="1">
                <a:gsLst>
                  <a:gs pos="42000">
                    <a:srgbClr val="E00000"/>
                  </a:gs>
                  <a:gs pos="0">
                    <a:srgbClr val="C00000"/>
                  </a:gs>
                  <a:gs pos="100000">
                    <a:srgbClr val="FF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pic>
            <p:nvPicPr>
              <p:cNvPr id="54" name="图片 53"/>
              <p:cNvPicPr>
                <a:picLocks noChangeAspect="1"/>
              </p:cNvPicPr>
              <p:nvPr/>
            </p:nvPicPr>
            <p:blipFill>
              <a:blip r:embed="rId1"/>
              <a:stretch>
                <a:fillRect/>
              </a:stretch>
            </p:blipFill>
            <p:spPr>
              <a:xfrm flipH="1">
                <a:off x="665272" y="1411137"/>
                <a:ext cx="601445" cy="975726"/>
              </a:xfrm>
              <a:prstGeom prst="rect">
                <a:avLst/>
              </a:prstGeom>
            </p:spPr>
          </p:pic>
        </p:grpSp>
        <p:sp>
          <p:nvSpPr>
            <p:cNvPr id="52" name="íşḻïḑè"/>
            <p:cNvSpPr txBox="1"/>
            <p:nvPr/>
          </p:nvSpPr>
          <p:spPr>
            <a:xfrm>
              <a:off x="1231715" y="1755890"/>
              <a:ext cx="5167226" cy="553998"/>
            </a:xfrm>
            <a:prstGeom prst="rect">
              <a:avLst/>
            </a:prstGeom>
            <a:noFill/>
          </p:spPr>
          <p:txBody>
            <a:bodyPr wrap="square" rtlCol="0">
              <a:spAutoFit/>
            </a:bodyPr>
            <a:lstStyle/>
            <a:p>
              <a:pPr lvl="0">
                <a:lnSpc>
                  <a:spcPct val="150000"/>
                </a:lnSpc>
                <a:defRPr/>
              </a:pPr>
              <a:r>
                <a:rPr lang="zh-CN" altLang="en-US" sz="2000" b="1">
                  <a:solidFill>
                    <a:schemeClr val="bg1"/>
                  </a:solidFill>
                  <a:latin typeface="思源黑体 CN Heavy" panose="020B0A00000000000000" pitchFamily="34" charset="-122"/>
                  <a:ea typeface="思源黑体 CN Heavy" panose="020B0A00000000000000" pitchFamily="34" charset="-122"/>
                  <a:sym typeface="思源黑体" panose="020B0400000000000000" pitchFamily="34" charset="-122"/>
                </a:rPr>
                <a:t>提高政治领悟</a:t>
              </a:r>
              <a:r>
                <a:rPr lang="zh-CN" altLang="en-US" sz="2000" b="1" smtClean="0">
                  <a:solidFill>
                    <a:schemeClr val="bg1"/>
                  </a:solidFill>
                  <a:latin typeface="思源黑体 CN Heavy" panose="020B0A00000000000000" pitchFamily="34" charset="-122"/>
                  <a:ea typeface="思源黑体 CN Heavy" panose="020B0A00000000000000" pitchFamily="34" charset="-122"/>
                  <a:sym typeface="思源黑体" panose="020B0400000000000000" pitchFamily="34" charset="-122"/>
                </a:rPr>
                <a:t>力</a:t>
              </a:r>
              <a:endParaRPr kumimoji="0" lang="zh-CN" altLang="en-US" sz="2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sym typeface="思源黑体" panose="020B0400000000000000" pitchFamily="34" charset="-122"/>
              </a:endParaRPr>
            </a:p>
          </p:txBody>
        </p:sp>
      </p:grpSp>
      <p:grpSp>
        <p:nvGrpSpPr>
          <p:cNvPr id="55" name="组合 54"/>
          <p:cNvGrpSpPr/>
          <p:nvPr/>
        </p:nvGrpSpPr>
        <p:grpSpPr>
          <a:xfrm>
            <a:off x="6285442" y="4732690"/>
            <a:ext cx="3243263" cy="975726"/>
            <a:chOff x="665272" y="1411137"/>
            <a:chExt cx="7005528" cy="975726"/>
          </a:xfrm>
        </p:grpSpPr>
        <p:grpSp>
          <p:nvGrpSpPr>
            <p:cNvPr id="56" name="组合 55"/>
            <p:cNvGrpSpPr/>
            <p:nvPr/>
          </p:nvGrpSpPr>
          <p:grpSpPr>
            <a:xfrm>
              <a:off x="665272" y="1411137"/>
              <a:ext cx="7005528" cy="975726"/>
              <a:chOff x="665272" y="1411137"/>
              <a:chExt cx="7005528" cy="975726"/>
            </a:xfrm>
          </p:grpSpPr>
          <p:sp>
            <p:nvSpPr>
              <p:cNvPr id="58" name="平行四边形 57"/>
              <p:cNvSpPr/>
              <p:nvPr/>
            </p:nvSpPr>
            <p:spPr>
              <a:xfrm>
                <a:off x="822217" y="1772250"/>
                <a:ext cx="6848583" cy="560153"/>
              </a:xfrm>
              <a:prstGeom prst="parallelogram">
                <a:avLst>
                  <a:gd name="adj" fmla="val 33115"/>
                </a:avLst>
              </a:prstGeom>
              <a:gradFill flip="none" rotWithShape="1">
                <a:gsLst>
                  <a:gs pos="42000">
                    <a:srgbClr val="E00000"/>
                  </a:gs>
                  <a:gs pos="0">
                    <a:srgbClr val="C00000"/>
                  </a:gs>
                  <a:gs pos="100000">
                    <a:srgbClr val="FF0000">
                      <a:alpha val="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panose="020B0400000000000000" pitchFamily="34" charset="-122"/>
                  <a:ea typeface="思源黑体" panose="020B0400000000000000" pitchFamily="34" charset="-122"/>
                  <a:sym typeface="思源黑体" panose="020B0400000000000000" pitchFamily="34" charset="-122"/>
                </a:endParaRPr>
              </a:p>
            </p:txBody>
          </p:sp>
          <p:pic>
            <p:nvPicPr>
              <p:cNvPr id="59" name="图片 58"/>
              <p:cNvPicPr>
                <a:picLocks noChangeAspect="1"/>
              </p:cNvPicPr>
              <p:nvPr/>
            </p:nvPicPr>
            <p:blipFill>
              <a:blip r:embed="rId1"/>
              <a:stretch>
                <a:fillRect/>
              </a:stretch>
            </p:blipFill>
            <p:spPr>
              <a:xfrm flipH="1">
                <a:off x="665272" y="1411137"/>
                <a:ext cx="601445" cy="975726"/>
              </a:xfrm>
              <a:prstGeom prst="rect">
                <a:avLst/>
              </a:prstGeom>
            </p:spPr>
          </p:pic>
        </p:grpSp>
        <p:sp>
          <p:nvSpPr>
            <p:cNvPr id="57" name="íşḻïḑè"/>
            <p:cNvSpPr txBox="1"/>
            <p:nvPr/>
          </p:nvSpPr>
          <p:spPr>
            <a:xfrm>
              <a:off x="1231715" y="1755890"/>
              <a:ext cx="5167226" cy="553998"/>
            </a:xfrm>
            <a:prstGeom prst="rect">
              <a:avLst/>
            </a:prstGeom>
            <a:noFill/>
          </p:spPr>
          <p:txBody>
            <a:bodyPr wrap="square" rtlCol="0">
              <a:spAutoFit/>
            </a:bodyPr>
            <a:lstStyle/>
            <a:p>
              <a:pPr lvl="0">
                <a:lnSpc>
                  <a:spcPct val="150000"/>
                </a:lnSpc>
                <a:defRPr/>
              </a:pPr>
              <a:r>
                <a:rPr lang="zh-CN" altLang="en-US" sz="2000" b="1">
                  <a:solidFill>
                    <a:schemeClr val="bg1"/>
                  </a:solidFill>
                  <a:latin typeface="思源黑体 CN Heavy" panose="020B0A00000000000000" pitchFamily="34" charset="-122"/>
                  <a:ea typeface="思源黑体 CN Heavy" panose="020B0A00000000000000" pitchFamily="34" charset="-122"/>
                  <a:sym typeface="思源黑体" panose="020B0400000000000000" pitchFamily="34" charset="-122"/>
                </a:rPr>
                <a:t>提高政治执行</a:t>
              </a:r>
              <a:r>
                <a:rPr lang="zh-CN" altLang="en-US" sz="2000" b="1" smtClean="0">
                  <a:solidFill>
                    <a:schemeClr val="bg1"/>
                  </a:solidFill>
                  <a:latin typeface="思源黑体 CN Heavy" panose="020B0A00000000000000" pitchFamily="34" charset="-122"/>
                  <a:ea typeface="思源黑体 CN Heavy" panose="020B0A00000000000000" pitchFamily="34" charset="-122"/>
                  <a:sym typeface="思源黑体" panose="020B0400000000000000" pitchFamily="34" charset="-122"/>
                </a:rPr>
                <a:t>力</a:t>
              </a:r>
              <a:endParaRPr kumimoji="0" lang="zh-CN" altLang="en-US" sz="2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sym typeface="思源黑体" panose="020B0400000000000000" pitchFamily="34" charset="-122"/>
              </a:endParaRPr>
            </a:p>
          </p:txBody>
        </p:sp>
      </p:grpSp>
      <p:pic>
        <p:nvPicPr>
          <p:cNvPr id="3" name="图片 2"/>
          <p:cNvPicPr>
            <a:picLocks noChangeAspect="1"/>
          </p:cNvPicPr>
          <p:nvPr/>
        </p:nvPicPr>
        <p:blipFill>
          <a:blip r:embed="rId2"/>
          <a:stretch>
            <a:fillRect/>
          </a:stretch>
        </p:blipFill>
        <p:spPr>
          <a:xfrm>
            <a:off x="1309828" y="2821230"/>
            <a:ext cx="3725312" cy="25332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2000"/>
                                        <p:tgtEl>
                                          <p:spTgt spid="17"/>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style.rotation</p:attrName>
                                        </p:attrNameLst>
                                      </p:cBhvr>
                                      <p:tavLst>
                                        <p:tav tm="0">
                                          <p:val>
                                            <p:fltVal val="90"/>
                                          </p:val>
                                        </p:tav>
                                        <p:tav tm="100000">
                                          <p:val>
                                            <p:fltVal val="0"/>
                                          </p:val>
                                        </p:tav>
                                      </p:tavLst>
                                    </p:anim>
                                    <p:animEffect transition="in" filter="fade">
                                      <p:cBhvr>
                                        <p:cTn id="14" dur="1000"/>
                                        <p:tgtEl>
                                          <p:spTgt spid="3"/>
                                        </p:tgtEl>
                                      </p:cBhvr>
                                    </p:animEffect>
                                  </p:childTnLst>
                                </p:cTn>
                              </p:par>
                            </p:childTnLst>
                          </p:cTn>
                        </p:par>
                        <p:par>
                          <p:cTn id="15" fill="hold">
                            <p:stCondLst>
                              <p:cond delay="3000"/>
                            </p:stCondLst>
                            <p:childTnLst>
                              <p:par>
                                <p:cTn id="16" presetID="42" presetClass="entr" presetSubtype="0" fill="hold"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1000"/>
                                        <p:tgtEl>
                                          <p:spTgt spid="43"/>
                                        </p:tgtEl>
                                      </p:cBhvr>
                                    </p:animEffect>
                                    <p:anim calcmode="lin" valueType="num">
                                      <p:cBhvr>
                                        <p:cTn id="19" dur="1000" fill="hold"/>
                                        <p:tgtEl>
                                          <p:spTgt spid="43"/>
                                        </p:tgtEl>
                                        <p:attrNameLst>
                                          <p:attrName>ppt_x</p:attrName>
                                        </p:attrNameLst>
                                      </p:cBhvr>
                                      <p:tavLst>
                                        <p:tav tm="0">
                                          <p:val>
                                            <p:strVal val="#ppt_x"/>
                                          </p:val>
                                        </p:tav>
                                        <p:tav tm="100000">
                                          <p:val>
                                            <p:strVal val="#ppt_x"/>
                                          </p:val>
                                        </p:tav>
                                      </p:tavLst>
                                    </p:anim>
                                    <p:anim calcmode="lin" valueType="num">
                                      <p:cBhvr>
                                        <p:cTn id="20" dur="1000" fill="hold"/>
                                        <p:tgtEl>
                                          <p:spTgt spid="43"/>
                                        </p:tgtEl>
                                        <p:attrNameLst>
                                          <p:attrName>ppt_y</p:attrName>
                                        </p:attrNameLst>
                                      </p:cBhvr>
                                      <p:tavLst>
                                        <p:tav tm="0">
                                          <p:val>
                                            <p:strVal val="#ppt_y+.1"/>
                                          </p:val>
                                        </p:tav>
                                        <p:tav tm="100000">
                                          <p:val>
                                            <p:strVal val="#ppt_y"/>
                                          </p:val>
                                        </p:tav>
                                      </p:tavLst>
                                    </p:anim>
                                  </p:childTnLst>
                                </p:cTn>
                              </p:par>
                            </p:childTnLst>
                          </p:cTn>
                        </p:par>
                        <p:par>
                          <p:cTn id="21" fill="hold">
                            <p:stCondLst>
                              <p:cond delay="4000"/>
                            </p:stCondLst>
                            <p:childTnLst>
                              <p:par>
                                <p:cTn id="22" presetID="42" presetClass="entr" presetSubtype="0"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1000"/>
                                        <p:tgtEl>
                                          <p:spTgt spid="50"/>
                                        </p:tgtEl>
                                      </p:cBhvr>
                                    </p:animEffect>
                                    <p:anim calcmode="lin" valueType="num">
                                      <p:cBhvr>
                                        <p:cTn id="25" dur="1000" fill="hold"/>
                                        <p:tgtEl>
                                          <p:spTgt spid="50"/>
                                        </p:tgtEl>
                                        <p:attrNameLst>
                                          <p:attrName>ppt_x</p:attrName>
                                        </p:attrNameLst>
                                      </p:cBhvr>
                                      <p:tavLst>
                                        <p:tav tm="0">
                                          <p:val>
                                            <p:strVal val="#ppt_x"/>
                                          </p:val>
                                        </p:tav>
                                        <p:tav tm="100000">
                                          <p:val>
                                            <p:strVal val="#ppt_x"/>
                                          </p:val>
                                        </p:tav>
                                      </p:tavLst>
                                    </p:anim>
                                    <p:anim calcmode="lin" valueType="num">
                                      <p:cBhvr>
                                        <p:cTn id="26" dur="1000" fill="hold"/>
                                        <p:tgtEl>
                                          <p:spTgt spid="50"/>
                                        </p:tgtEl>
                                        <p:attrNameLst>
                                          <p:attrName>ppt_y</p:attrName>
                                        </p:attrNameLst>
                                      </p:cBhvr>
                                      <p:tavLst>
                                        <p:tav tm="0">
                                          <p:val>
                                            <p:strVal val="#ppt_y+.1"/>
                                          </p:val>
                                        </p:tav>
                                        <p:tav tm="100000">
                                          <p:val>
                                            <p:strVal val="#ppt_y"/>
                                          </p:val>
                                        </p:tav>
                                      </p:tavLst>
                                    </p:anim>
                                  </p:childTnLst>
                                </p:cTn>
                              </p:par>
                            </p:childTnLst>
                          </p:cTn>
                        </p:par>
                        <p:par>
                          <p:cTn id="27" fill="hold">
                            <p:stCondLst>
                              <p:cond delay="5000"/>
                            </p:stCondLst>
                            <p:childTnLst>
                              <p:par>
                                <p:cTn id="28" presetID="42" presetClass="entr" presetSubtype="0"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1000"/>
                                        <p:tgtEl>
                                          <p:spTgt spid="55"/>
                                        </p:tgtEl>
                                      </p:cBhvr>
                                    </p:animEffect>
                                    <p:anim calcmode="lin" valueType="num">
                                      <p:cBhvr>
                                        <p:cTn id="31" dur="1000" fill="hold"/>
                                        <p:tgtEl>
                                          <p:spTgt spid="55"/>
                                        </p:tgtEl>
                                        <p:attrNameLst>
                                          <p:attrName>ppt_x</p:attrName>
                                        </p:attrNameLst>
                                      </p:cBhvr>
                                      <p:tavLst>
                                        <p:tav tm="0">
                                          <p:val>
                                            <p:strVal val="#ppt_x"/>
                                          </p:val>
                                        </p:tav>
                                        <p:tav tm="100000">
                                          <p:val>
                                            <p:strVal val="#ppt_x"/>
                                          </p:val>
                                        </p:tav>
                                      </p:tavLst>
                                    </p:anim>
                                    <p:anim calcmode="lin" valueType="num">
                                      <p:cBhvr>
                                        <p:cTn id="32"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5141241" y="1359015"/>
            <a:ext cx="5111712" cy="1014536"/>
            <a:chOff x="5848118" y="1346042"/>
            <a:chExt cx="4702226" cy="1302337"/>
          </a:xfrm>
        </p:grpSpPr>
        <p:sp>
          <p:nvSpPr>
            <p:cNvPr id="6" name="文本框 5"/>
            <p:cNvSpPr txBox="1"/>
            <p:nvPr/>
          </p:nvSpPr>
          <p:spPr>
            <a:xfrm>
              <a:off x="5848118" y="1346042"/>
              <a:ext cx="1105705" cy="830997"/>
            </a:xfrm>
            <a:prstGeom prst="rect">
              <a:avLst/>
            </a:prstGeom>
            <a:noFill/>
          </p:spPr>
          <p:txBody>
            <a:bodyPr wrap="square" rtlCol="0">
              <a:spAutoFit/>
            </a:bodyPr>
            <a:lstStyle/>
            <a:p>
              <a:r>
                <a:rPr lang="en-US" altLang="zh-CN" sz="4800" dirty="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01</a:t>
              </a:r>
              <a:r>
                <a:rPr lang="en-US" altLang="zh-CN" sz="4400" dirty="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a:t>
              </a:r>
              <a:endParaRPr lang="zh-CN" altLang="en-US" sz="4400" dirty="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7" name="文本框 6"/>
            <p:cNvSpPr txBox="1"/>
            <p:nvPr/>
          </p:nvSpPr>
          <p:spPr>
            <a:xfrm>
              <a:off x="6753446" y="1448050"/>
              <a:ext cx="3796898" cy="1200329"/>
            </a:xfrm>
            <a:prstGeom prst="rect">
              <a:avLst/>
            </a:prstGeom>
            <a:noFill/>
          </p:spPr>
          <p:txBody>
            <a:bodyPr wrap="square" rtlCol="0">
              <a:spAutoFit/>
            </a:bodyPr>
            <a:lstStyle/>
            <a:p>
              <a:r>
                <a:rPr lang="zh-CN" altLang="en-US" sz="36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怎么看     重大意义</a:t>
              </a:r>
              <a:endParaRPr lang="zh-CN" altLang="en-US" sz="36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grpSp>
      <p:grpSp>
        <p:nvGrpSpPr>
          <p:cNvPr id="15" name="组合 14"/>
          <p:cNvGrpSpPr/>
          <p:nvPr/>
        </p:nvGrpSpPr>
        <p:grpSpPr>
          <a:xfrm>
            <a:off x="5141240" y="2561732"/>
            <a:ext cx="5364631" cy="1299147"/>
            <a:chOff x="5848118" y="2483910"/>
            <a:chExt cx="4702226" cy="1299147"/>
          </a:xfrm>
        </p:grpSpPr>
        <p:sp>
          <p:nvSpPr>
            <p:cNvPr id="8" name="文本框 7"/>
            <p:cNvSpPr txBox="1"/>
            <p:nvPr/>
          </p:nvSpPr>
          <p:spPr>
            <a:xfrm>
              <a:off x="5848118" y="2483910"/>
              <a:ext cx="1105705" cy="830997"/>
            </a:xfrm>
            <a:prstGeom prst="rect">
              <a:avLst/>
            </a:prstGeom>
            <a:noFill/>
          </p:spPr>
          <p:txBody>
            <a:bodyPr wrap="square" rtlCol="0">
              <a:spAutoFit/>
            </a:bodyPr>
            <a:lstStyle/>
            <a:p>
              <a:r>
                <a:rPr lang="en-US" altLang="zh-CN" sz="4800" smtClean="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02</a:t>
              </a:r>
              <a:r>
                <a:rPr lang="en-US" altLang="zh-CN" sz="4400" smtClean="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a:t>
              </a:r>
              <a:endParaRPr lang="zh-CN" altLang="en-US" sz="4400" dirty="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9" name="文本框 8"/>
            <p:cNvSpPr txBox="1"/>
            <p:nvPr/>
          </p:nvSpPr>
          <p:spPr>
            <a:xfrm>
              <a:off x="6753446" y="2582728"/>
              <a:ext cx="3796898" cy="1200329"/>
            </a:xfrm>
            <a:prstGeom prst="rect">
              <a:avLst/>
            </a:prstGeom>
            <a:noFill/>
          </p:spPr>
          <p:txBody>
            <a:bodyPr wrap="square" rtlCol="0">
              <a:spAutoFit/>
            </a:bodyPr>
            <a:lstStyle/>
            <a:p>
              <a:r>
                <a:rPr lang="zh-CN" altLang="en-US" sz="36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怎么学     重要精神</a:t>
              </a:r>
              <a:endParaRPr lang="zh-CN" altLang="en-US" sz="36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grpSp>
      <p:grpSp>
        <p:nvGrpSpPr>
          <p:cNvPr id="16" name="组合 15"/>
          <p:cNvGrpSpPr/>
          <p:nvPr/>
        </p:nvGrpSpPr>
        <p:grpSpPr>
          <a:xfrm>
            <a:off x="5141240" y="3861621"/>
            <a:ext cx="5111713" cy="769441"/>
            <a:chOff x="5848118" y="3796769"/>
            <a:chExt cx="4702226" cy="769441"/>
          </a:xfrm>
        </p:grpSpPr>
        <p:sp>
          <p:nvSpPr>
            <p:cNvPr id="10" name="文本框 9"/>
            <p:cNvSpPr txBox="1"/>
            <p:nvPr/>
          </p:nvSpPr>
          <p:spPr>
            <a:xfrm>
              <a:off x="5848118" y="3796769"/>
              <a:ext cx="1105705" cy="769441"/>
            </a:xfrm>
            <a:prstGeom prst="rect">
              <a:avLst/>
            </a:prstGeom>
            <a:noFill/>
          </p:spPr>
          <p:txBody>
            <a:bodyPr wrap="square" rtlCol="0">
              <a:spAutoFit/>
            </a:bodyPr>
            <a:lstStyle/>
            <a:p>
              <a:r>
                <a:rPr lang="en-US" altLang="zh-CN" sz="4400" smtClean="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03</a:t>
              </a:r>
              <a:r>
                <a:rPr lang="en-US" altLang="zh-CN" sz="4000" smtClean="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a:t>
              </a:r>
              <a:endParaRPr lang="zh-CN" altLang="en-US" sz="4000" dirty="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sp>
          <p:nvSpPr>
            <p:cNvPr id="11" name="文本框 10"/>
            <p:cNvSpPr txBox="1"/>
            <p:nvPr/>
          </p:nvSpPr>
          <p:spPr>
            <a:xfrm>
              <a:off x="6753446" y="3861619"/>
              <a:ext cx="3796898" cy="646331"/>
            </a:xfrm>
            <a:prstGeom prst="rect">
              <a:avLst/>
            </a:prstGeom>
            <a:noFill/>
          </p:spPr>
          <p:txBody>
            <a:bodyPr wrap="square" rtlCol="0">
              <a:spAutoFit/>
            </a:bodyPr>
            <a:lstStyle/>
            <a:p>
              <a:r>
                <a:rPr lang="zh-CN" altLang="en-US" sz="36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rPr>
                <a:t>怎么干     重点要求</a:t>
              </a:r>
              <a:endParaRPr lang="zh-CN" altLang="en-US" sz="36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ea"/>
                <a:sym typeface="+mn-lt"/>
              </a:endParaRPr>
            </a:p>
          </p:txBody>
        </p:sp>
      </p:grpSp>
      <p:grpSp>
        <p:nvGrpSpPr>
          <p:cNvPr id="13" name="组合 12"/>
          <p:cNvGrpSpPr/>
          <p:nvPr/>
        </p:nvGrpSpPr>
        <p:grpSpPr>
          <a:xfrm>
            <a:off x="2011811" y="2244156"/>
            <a:ext cx="2859314" cy="1400392"/>
            <a:chOff x="2021540" y="2176134"/>
            <a:chExt cx="2859314" cy="1400392"/>
          </a:xfrm>
        </p:grpSpPr>
        <p:sp>
          <p:nvSpPr>
            <p:cNvPr id="5" name="文本框 4"/>
            <p:cNvSpPr txBox="1"/>
            <p:nvPr/>
          </p:nvSpPr>
          <p:spPr>
            <a:xfrm>
              <a:off x="2021540" y="2176134"/>
              <a:ext cx="2859314" cy="1323439"/>
            </a:xfrm>
            <a:prstGeom prst="rect">
              <a:avLst/>
            </a:prstGeom>
            <a:noFill/>
          </p:spPr>
          <p:txBody>
            <a:bodyPr wrap="square" rtlCol="0">
              <a:spAutoFit/>
            </a:bodyPr>
            <a:lstStyle/>
            <a:p>
              <a:pPr algn="ctr"/>
              <a:r>
                <a:rPr lang="zh-CN" altLang="en-US" sz="8000" smtClean="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李旭科书法" panose="02000603000000000000" pitchFamily="2" charset="-122"/>
                  <a:ea typeface="李旭科书法" panose="02000603000000000000" pitchFamily="2" charset="-122"/>
                  <a:cs typeface="+mn-ea"/>
                  <a:sym typeface="+mn-lt"/>
                </a:rPr>
                <a:t>目录</a:t>
              </a:r>
              <a:endParaRPr lang="zh-CN" altLang="en-US" sz="8000" dirty="0">
                <a:gradFill>
                  <a:gsLst>
                    <a:gs pos="30000">
                      <a:srgbClr val="FFE8BD"/>
                    </a:gs>
                    <a:gs pos="0">
                      <a:srgbClr val="FFC469"/>
                    </a:gs>
                    <a:gs pos="76000">
                      <a:srgbClr val="FFE4B4"/>
                    </a:gs>
                    <a:gs pos="55000">
                      <a:srgbClr val="FFFEF1"/>
                    </a:gs>
                    <a:gs pos="100000">
                      <a:srgbClr val="FFC469"/>
                    </a:gs>
                  </a:gsLst>
                  <a:lin ang="2700000" scaled="1"/>
                </a:gradFill>
                <a:effectLst>
                  <a:outerShdw blurRad="38100" dist="38100" dir="2700000" algn="tl">
                    <a:srgbClr val="000000">
                      <a:alpha val="43137"/>
                    </a:srgbClr>
                  </a:outerShdw>
                </a:effectLst>
                <a:latin typeface="李旭科书法" panose="02000603000000000000" pitchFamily="2" charset="-122"/>
                <a:ea typeface="李旭科书法" panose="02000603000000000000" pitchFamily="2" charset="-122"/>
                <a:cs typeface="+mn-ea"/>
                <a:sym typeface="+mn-lt"/>
              </a:endParaRPr>
            </a:p>
          </p:txBody>
        </p:sp>
        <p:sp>
          <p:nvSpPr>
            <p:cNvPr id="12" name="文本框 11"/>
            <p:cNvSpPr txBox="1"/>
            <p:nvPr/>
          </p:nvSpPr>
          <p:spPr>
            <a:xfrm>
              <a:off x="2149066" y="3299527"/>
              <a:ext cx="2604263" cy="276999"/>
            </a:xfrm>
            <a:prstGeom prst="rect">
              <a:avLst/>
            </a:prstGeom>
            <a:noFill/>
          </p:spPr>
          <p:txBody>
            <a:bodyPr wrap="square" rtlCol="0">
              <a:spAutoFit/>
            </a:bodyPr>
            <a:lstStyle/>
            <a:p>
              <a:pPr algn="dist"/>
              <a:r>
                <a:rPr lang="en-US" altLang="zh-CN" sz="1200" b="1" dirty="0">
                  <a:solidFill>
                    <a:schemeClr val="bg1"/>
                  </a:solidFill>
                  <a:latin typeface="幼圆" panose="02010509060101010101" pitchFamily="49" charset="-122"/>
                  <a:ea typeface="幼圆" panose="02010509060101010101" pitchFamily="49" charset="-122"/>
                  <a:cs typeface="+mn-ea"/>
                  <a:sym typeface="+mn-lt"/>
                </a:rPr>
                <a:t>CONTENTWS</a:t>
              </a:r>
              <a:endParaRPr lang="zh-CN" altLang="en-US" sz="1200" b="1" dirty="0">
                <a:solidFill>
                  <a:schemeClr val="bg1"/>
                </a:solidFill>
                <a:latin typeface="幼圆" panose="02010509060101010101" pitchFamily="49" charset="-122"/>
                <a:ea typeface="幼圆" panose="02010509060101010101" pitchFamily="49"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056682" y="881288"/>
            <a:ext cx="5394124" cy="745958"/>
            <a:chOff x="1056682" y="1309917"/>
            <a:chExt cx="5394124" cy="745958"/>
          </a:xfrm>
        </p:grpSpPr>
        <p:grpSp>
          <p:nvGrpSpPr>
            <p:cNvPr id="18" name="组合 17"/>
            <p:cNvGrpSpPr/>
            <p:nvPr/>
          </p:nvGrpSpPr>
          <p:grpSpPr>
            <a:xfrm>
              <a:off x="2217427" y="1430093"/>
              <a:ext cx="4233379" cy="563937"/>
              <a:chOff x="3537284" y="2029907"/>
              <a:chExt cx="4233379" cy="563937"/>
            </a:xfrm>
          </p:grpSpPr>
          <p:sp>
            <p:nvSpPr>
              <p:cNvPr id="22" name="箭头: 五边形 9"/>
              <p:cNvSpPr/>
              <p:nvPr/>
            </p:nvSpPr>
            <p:spPr>
              <a:xfrm>
                <a:off x="3537284" y="2029907"/>
                <a:ext cx="2640323"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p:cNvSpPr txBox="1"/>
              <p:nvPr/>
            </p:nvSpPr>
            <p:spPr>
              <a:xfrm>
                <a:off x="3676222" y="2073899"/>
                <a:ext cx="4094441" cy="461665"/>
              </a:xfrm>
              <a:prstGeom prst="rect">
                <a:avLst/>
              </a:prstGeom>
              <a:noFill/>
            </p:spPr>
            <p:txBody>
              <a:bodyPr wrap="square" rtlCol="0">
                <a:spAutoFit/>
              </a:bodyPr>
              <a:lstStyle/>
              <a:p>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提高学习能力</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19" name="组合 18"/>
            <p:cNvGrpSpPr/>
            <p:nvPr/>
          </p:nvGrpSpPr>
          <p:grpSpPr>
            <a:xfrm>
              <a:off x="1056682" y="1309917"/>
              <a:ext cx="1107996" cy="745958"/>
              <a:chOff x="1056682" y="1309917"/>
              <a:chExt cx="1107996" cy="745958"/>
            </a:xfrm>
          </p:grpSpPr>
          <p:sp>
            <p:nvSpPr>
              <p:cNvPr id="20" name="椭圆 19"/>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056682" y="1452064"/>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（二）</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grpSp>
        <p:nvGrpSpPr>
          <p:cNvPr id="26" name="组合 25"/>
          <p:cNvGrpSpPr/>
          <p:nvPr/>
        </p:nvGrpSpPr>
        <p:grpSpPr>
          <a:xfrm>
            <a:off x="7636660" y="2089894"/>
            <a:ext cx="1245008" cy="1245008"/>
            <a:chOff x="2114550" y="3048000"/>
            <a:chExt cx="1047750" cy="1047750"/>
          </a:xfrm>
        </p:grpSpPr>
        <p:sp>
          <p:nvSpPr>
            <p:cNvPr id="36" name="椭圆 35"/>
            <p:cNvSpPr/>
            <p:nvPr/>
          </p:nvSpPr>
          <p:spPr>
            <a:xfrm>
              <a:off x="2114550" y="3048000"/>
              <a:ext cx="1047750" cy="1047750"/>
            </a:xfrm>
            <a:prstGeom prst="ellipse">
              <a:avLst/>
            </a:prstGeom>
            <a:solidFill>
              <a:srgbClr val="C41A1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37" name="圆角矩形 9"/>
            <p:cNvSpPr/>
            <p:nvPr/>
          </p:nvSpPr>
          <p:spPr>
            <a:xfrm>
              <a:off x="2144797" y="3214271"/>
              <a:ext cx="987256" cy="677108"/>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457200">
                <a:defRPr/>
              </a:pPr>
              <a:r>
                <a:rPr kumimoji="1" lang="zh-CN" altLang="en-US" b="1" smtClean="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全面</a:t>
              </a:r>
              <a:endParaRPr kumimoji="1" lang="en-US" altLang="zh-CN" b="1" smtClean="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a:p>
              <a:pPr lvl="0" algn="ctr" defTabSz="457200">
                <a:defRPr/>
              </a:pPr>
              <a:r>
                <a:rPr kumimoji="1" lang="zh-CN" altLang="en-US" b="1" smtClean="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系统学</a:t>
              </a:r>
              <a:endParaRPr kumimoji="1" lang="zh-CN" altLang="en-US"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27" name="组合 26"/>
          <p:cNvGrpSpPr/>
          <p:nvPr/>
        </p:nvGrpSpPr>
        <p:grpSpPr>
          <a:xfrm>
            <a:off x="6764480" y="3991361"/>
            <a:ext cx="1245008" cy="1245008"/>
            <a:chOff x="2114550" y="3048000"/>
            <a:chExt cx="1047750" cy="1047750"/>
          </a:xfrm>
        </p:grpSpPr>
        <p:sp>
          <p:nvSpPr>
            <p:cNvPr id="34" name="椭圆 33"/>
            <p:cNvSpPr/>
            <p:nvPr/>
          </p:nvSpPr>
          <p:spPr>
            <a:xfrm>
              <a:off x="2114550" y="3048000"/>
              <a:ext cx="1047750" cy="1047750"/>
            </a:xfrm>
            <a:prstGeom prst="ellipse">
              <a:avLst/>
            </a:prstGeom>
            <a:solidFill>
              <a:srgbClr val="C41A1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35" name="圆角矩形 9"/>
            <p:cNvSpPr/>
            <p:nvPr/>
          </p:nvSpPr>
          <p:spPr>
            <a:xfrm>
              <a:off x="2202656" y="3201358"/>
              <a:ext cx="918201" cy="677108"/>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kumimoji="1" lang="zh-CN" altLang="en-US" b="1" smtClean="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深入</a:t>
              </a:r>
              <a:endParaRPr kumimoji="1" lang="en-US" altLang="zh-CN" b="1" smtClean="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a:p>
              <a:pPr algn="ctr" defTabSz="457200"/>
              <a:r>
                <a:rPr kumimoji="1" lang="zh-CN" altLang="en-US" b="1" smtClean="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思考</a:t>
              </a:r>
              <a:r>
                <a:rPr kumimoji="1" lang="zh-CN" altLang="en-US" b="1">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学</a:t>
              </a:r>
              <a:endParaRPr kumimoji="1" lang="zh-CN" altLang="en-US"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grpSp>
        <p:nvGrpSpPr>
          <p:cNvPr id="28" name="组合 27"/>
          <p:cNvGrpSpPr/>
          <p:nvPr/>
        </p:nvGrpSpPr>
        <p:grpSpPr>
          <a:xfrm>
            <a:off x="8598712" y="3991361"/>
            <a:ext cx="1245008" cy="1245008"/>
            <a:chOff x="2114550" y="3048000"/>
            <a:chExt cx="1047750" cy="1047750"/>
          </a:xfrm>
        </p:grpSpPr>
        <p:sp>
          <p:nvSpPr>
            <p:cNvPr id="32" name="椭圆 31"/>
            <p:cNvSpPr/>
            <p:nvPr/>
          </p:nvSpPr>
          <p:spPr>
            <a:xfrm>
              <a:off x="2114550" y="3048000"/>
              <a:ext cx="1047750" cy="1047750"/>
            </a:xfrm>
            <a:prstGeom prst="ellipse">
              <a:avLst/>
            </a:prstGeom>
            <a:solidFill>
              <a:srgbClr val="C41A1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latin typeface="思源黑体" panose="020B0400000000000000" pitchFamily="34" charset="-122"/>
                <a:ea typeface="思源黑体" panose="020B0400000000000000" pitchFamily="34" charset="-122"/>
                <a:sym typeface="思源黑体" panose="020B0400000000000000" pitchFamily="34" charset="-122"/>
              </a:endParaRPr>
            </a:p>
          </p:txBody>
        </p:sp>
        <p:sp>
          <p:nvSpPr>
            <p:cNvPr id="33" name="圆角矩形 9"/>
            <p:cNvSpPr/>
            <p:nvPr/>
          </p:nvSpPr>
          <p:spPr>
            <a:xfrm>
              <a:off x="2221422" y="3233321"/>
              <a:ext cx="924493" cy="677108"/>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kumimoji="1" lang="zh-CN" altLang="en-US" b="1" smtClean="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及时</a:t>
              </a:r>
              <a:endParaRPr kumimoji="1" lang="en-US" altLang="zh-CN" b="1" smtClean="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a:p>
              <a:pPr algn="ctr" defTabSz="457200"/>
              <a:r>
                <a:rPr kumimoji="1" lang="zh-CN" altLang="en-US" b="1" smtClean="0">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跟进</a:t>
              </a:r>
              <a:r>
                <a:rPr kumimoji="1" lang="zh-CN" altLang="en-US" b="1">
                  <a:solidFill>
                    <a:schemeClr val="bg1"/>
                  </a:solidFill>
                  <a:latin typeface="思源黑体" panose="020B0400000000000000" pitchFamily="34" charset="-122"/>
                  <a:ea typeface="思源黑体" panose="020B0400000000000000" pitchFamily="34" charset="-122"/>
                  <a:sym typeface="思源黑体" panose="020B0400000000000000" pitchFamily="34" charset="-122"/>
                </a:rPr>
                <a:t>学</a:t>
              </a:r>
              <a:endParaRPr kumimoji="1" lang="zh-CN" altLang="en-US" b="1" dirty="0">
                <a:solidFill>
                  <a:schemeClr val="bg1"/>
                </a:solidFill>
                <a:latin typeface="思源黑体" panose="020B0400000000000000" pitchFamily="34" charset="-122"/>
                <a:ea typeface="思源黑体" panose="020B0400000000000000" pitchFamily="34" charset="-122"/>
                <a:sym typeface="思源黑体" panose="020B0400000000000000" pitchFamily="34" charset="-122"/>
              </a:endParaRPr>
            </a:p>
          </p:txBody>
        </p:sp>
      </p:grpSp>
      <p:cxnSp>
        <p:nvCxnSpPr>
          <p:cNvPr id="29" name="直接箭头连接符 28"/>
          <p:cNvCxnSpPr/>
          <p:nvPr/>
        </p:nvCxnSpPr>
        <p:spPr>
          <a:xfrm>
            <a:off x="8643985" y="3342956"/>
            <a:ext cx="464048" cy="625768"/>
          </a:xfrm>
          <a:prstGeom prst="straightConnector1">
            <a:avLst/>
          </a:prstGeom>
          <a:ln w="28575">
            <a:solidFill>
              <a:srgbClr val="C41A1A"/>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flipH="1">
            <a:off x="8021481" y="4802248"/>
            <a:ext cx="571236" cy="4027"/>
          </a:xfrm>
          <a:prstGeom prst="straightConnector1">
            <a:avLst/>
          </a:prstGeom>
          <a:ln w="28575">
            <a:solidFill>
              <a:srgbClr val="C41A1A"/>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flipV="1">
            <a:off x="7562081" y="3289629"/>
            <a:ext cx="278308" cy="629796"/>
          </a:xfrm>
          <a:prstGeom prst="straightConnector1">
            <a:avLst/>
          </a:prstGeom>
          <a:ln w="28575">
            <a:solidFill>
              <a:srgbClr val="C41A1A"/>
            </a:solidFill>
            <a:tailEnd type="triangle"/>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1"/>
          <a:stretch>
            <a:fillRect/>
          </a:stretch>
        </p:blipFill>
        <p:spPr>
          <a:xfrm>
            <a:off x="745791" y="2445173"/>
            <a:ext cx="4609709" cy="31740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2000"/>
                                        <p:tgtEl>
                                          <p:spTgt spid="17"/>
                                        </p:tgtEl>
                                      </p:cBhvr>
                                    </p:animEffect>
                                  </p:childTnLst>
                                </p:cTn>
                              </p:par>
                              <p:par>
                                <p:cTn id="8" presetID="31"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1000" fill="hold"/>
                                        <p:tgtEl>
                                          <p:spTgt spid="2"/>
                                        </p:tgtEl>
                                        <p:attrNameLst>
                                          <p:attrName>ppt_w</p:attrName>
                                        </p:attrNameLst>
                                      </p:cBhvr>
                                      <p:tavLst>
                                        <p:tav tm="0">
                                          <p:val>
                                            <p:fltVal val="0"/>
                                          </p:val>
                                        </p:tav>
                                        <p:tav tm="100000">
                                          <p:val>
                                            <p:strVal val="#ppt_w"/>
                                          </p:val>
                                        </p:tav>
                                      </p:tavLst>
                                    </p:anim>
                                    <p:anim calcmode="lin" valueType="num">
                                      <p:cBhvr>
                                        <p:cTn id="11" dur="1000" fill="hold"/>
                                        <p:tgtEl>
                                          <p:spTgt spid="2"/>
                                        </p:tgtEl>
                                        <p:attrNameLst>
                                          <p:attrName>ppt_h</p:attrName>
                                        </p:attrNameLst>
                                      </p:cBhvr>
                                      <p:tavLst>
                                        <p:tav tm="0">
                                          <p:val>
                                            <p:fltVal val="0"/>
                                          </p:val>
                                        </p:tav>
                                        <p:tav tm="100000">
                                          <p:val>
                                            <p:strVal val="#ppt_h"/>
                                          </p:val>
                                        </p:tav>
                                      </p:tavLst>
                                    </p:anim>
                                    <p:anim calcmode="lin" valueType="num">
                                      <p:cBhvr>
                                        <p:cTn id="12" dur="1000" fill="hold"/>
                                        <p:tgtEl>
                                          <p:spTgt spid="2"/>
                                        </p:tgtEl>
                                        <p:attrNameLst>
                                          <p:attrName>style.rotation</p:attrName>
                                        </p:attrNameLst>
                                      </p:cBhvr>
                                      <p:tavLst>
                                        <p:tav tm="0">
                                          <p:val>
                                            <p:fltVal val="90"/>
                                          </p:val>
                                        </p:tav>
                                        <p:tav tm="100000">
                                          <p:val>
                                            <p:fltVal val="0"/>
                                          </p:val>
                                        </p:tav>
                                      </p:tavLst>
                                    </p:anim>
                                    <p:animEffect transition="in" filter="fade">
                                      <p:cBhvr>
                                        <p:cTn id="13" dur="1000"/>
                                        <p:tgtEl>
                                          <p:spTgt spid="2"/>
                                        </p:tgtEl>
                                      </p:cBhvr>
                                    </p:animEffect>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500" fill="hold"/>
                                        <p:tgtEl>
                                          <p:spTgt spid="28"/>
                                        </p:tgtEl>
                                        <p:attrNameLst>
                                          <p:attrName>ppt_w</p:attrName>
                                        </p:attrNameLst>
                                      </p:cBhvr>
                                      <p:tavLst>
                                        <p:tav tm="0">
                                          <p:val>
                                            <p:fltVal val="0"/>
                                          </p:val>
                                        </p:tav>
                                        <p:tav tm="100000">
                                          <p:val>
                                            <p:strVal val="#ppt_w"/>
                                          </p:val>
                                        </p:tav>
                                      </p:tavLst>
                                    </p:anim>
                                    <p:anim calcmode="lin" valueType="num">
                                      <p:cBhvr>
                                        <p:cTn id="28" dur="500" fill="hold"/>
                                        <p:tgtEl>
                                          <p:spTgt spid="28"/>
                                        </p:tgtEl>
                                        <p:attrNameLst>
                                          <p:attrName>ppt_h</p:attrName>
                                        </p:attrNameLst>
                                      </p:cBhvr>
                                      <p:tavLst>
                                        <p:tav tm="0">
                                          <p:val>
                                            <p:fltVal val="0"/>
                                          </p:val>
                                        </p:tav>
                                        <p:tav tm="100000">
                                          <p:val>
                                            <p:strVal val="#ppt_h"/>
                                          </p:val>
                                        </p:tav>
                                      </p:tavLst>
                                    </p:anim>
                                    <p:animEffect transition="in" filter="fade">
                                      <p:cBhvr>
                                        <p:cTn id="29" dur="500"/>
                                        <p:tgtEl>
                                          <p:spTgt spid="28"/>
                                        </p:tgtEl>
                                      </p:cBhvr>
                                    </p:animEffect>
                                  </p:childTnLst>
                                </p:cTn>
                              </p:par>
                            </p:childTnLst>
                          </p:cTn>
                        </p:par>
                        <p:par>
                          <p:cTn id="30" fill="hold">
                            <p:stCondLst>
                              <p:cond delay="3500"/>
                            </p:stCondLst>
                            <p:childTnLst>
                              <p:par>
                                <p:cTn id="31" presetID="22" presetClass="entr" presetSubtype="2"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right)">
                                      <p:cBhvr>
                                        <p:cTn id="33" dur="500"/>
                                        <p:tgtEl>
                                          <p:spTgt spid="30"/>
                                        </p:tgtEl>
                                      </p:cBhvr>
                                    </p:animEffect>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down)">
                                      <p:cBhvr>
                                        <p:cTn id="4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056682" y="881288"/>
            <a:ext cx="5394124" cy="745958"/>
            <a:chOff x="1056682" y="1309917"/>
            <a:chExt cx="5394124" cy="745958"/>
          </a:xfrm>
        </p:grpSpPr>
        <p:grpSp>
          <p:nvGrpSpPr>
            <p:cNvPr id="18" name="组合 17"/>
            <p:cNvGrpSpPr/>
            <p:nvPr/>
          </p:nvGrpSpPr>
          <p:grpSpPr>
            <a:xfrm>
              <a:off x="2217427" y="1430093"/>
              <a:ext cx="4233379" cy="563937"/>
              <a:chOff x="3537284" y="2029907"/>
              <a:chExt cx="4233379" cy="563937"/>
            </a:xfrm>
          </p:grpSpPr>
          <p:sp>
            <p:nvSpPr>
              <p:cNvPr id="22" name="箭头: 五边形 9"/>
              <p:cNvSpPr/>
              <p:nvPr/>
            </p:nvSpPr>
            <p:spPr>
              <a:xfrm>
                <a:off x="3537284" y="2029907"/>
                <a:ext cx="2640323" cy="563937"/>
              </a:xfrm>
              <a:prstGeom prst="homePlate">
                <a:avLst/>
              </a:prstGeom>
              <a:solidFill>
                <a:srgbClr val="C00000"/>
              </a:solidFill>
              <a:ln w="25400">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p:cNvSpPr txBox="1"/>
              <p:nvPr/>
            </p:nvSpPr>
            <p:spPr>
              <a:xfrm>
                <a:off x="3676222" y="2073899"/>
                <a:ext cx="4094441" cy="461665"/>
              </a:xfrm>
              <a:prstGeom prst="rect">
                <a:avLst/>
              </a:prstGeom>
              <a:noFill/>
            </p:spPr>
            <p:txBody>
              <a:bodyPr wrap="square" rtlCol="0">
                <a:spAutoFit/>
              </a:bodyPr>
              <a:lstStyle/>
              <a:p>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增强工作效力</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nvGrpSpPr>
            <p:cNvPr id="19" name="组合 18"/>
            <p:cNvGrpSpPr/>
            <p:nvPr/>
          </p:nvGrpSpPr>
          <p:grpSpPr>
            <a:xfrm>
              <a:off x="1056682" y="1309917"/>
              <a:ext cx="1107996" cy="745958"/>
              <a:chOff x="1056682" y="1309917"/>
              <a:chExt cx="1107996" cy="745958"/>
            </a:xfrm>
          </p:grpSpPr>
          <p:sp>
            <p:nvSpPr>
              <p:cNvPr id="20" name="椭圆 19"/>
              <p:cNvSpPr/>
              <p:nvPr/>
            </p:nvSpPr>
            <p:spPr>
              <a:xfrm>
                <a:off x="1237700" y="1309917"/>
                <a:ext cx="745958" cy="745958"/>
              </a:xfrm>
              <a:prstGeom prst="ellipse">
                <a:avLst/>
              </a:prstGeom>
              <a:solidFill>
                <a:srgbClr val="C00000"/>
              </a:solidFill>
              <a:ln>
                <a:noFill/>
              </a:ln>
              <a:effectLst>
                <a:outerShdw blurRad="215900" algn="c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矩形 20"/>
              <p:cNvSpPr/>
              <p:nvPr/>
            </p:nvSpPr>
            <p:spPr>
              <a:xfrm>
                <a:off x="1056682" y="1452064"/>
                <a:ext cx="1107996" cy="461665"/>
              </a:xfrm>
              <a:prstGeom prst="rect">
                <a:avLst/>
              </a:prstGeom>
            </p:spPr>
            <p:txBody>
              <a:bodyPr wrap="none">
                <a:spAutoFit/>
              </a:bodyPr>
              <a:lstStyle/>
              <a:p>
                <a:pPr algn="ctr"/>
                <a:r>
                  <a:rPr lang="zh-CN" altLang="en-US" sz="240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rPr>
                  <a:t>（三）</a:t>
                </a:r>
                <a:endParaRPr lang="zh-CN" altLang="en-US" sz="24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阿里巴巴普惠体 2.0 75 SemiBold" panose="00020600040101010101" pitchFamily="18" charset="-122"/>
                </a:endParaRPr>
              </a:p>
            </p:txBody>
          </p:sp>
        </p:grpSp>
      </p:grpSp>
      <p:grpSp>
        <p:nvGrpSpPr>
          <p:cNvPr id="2" name="组合 1"/>
          <p:cNvGrpSpPr/>
          <p:nvPr/>
        </p:nvGrpSpPr>
        <p:grpSpPr>
          <a:xfrm>
            <a:off x="1899646" y="2591697"/>
            <a:ext cx="2400974" cy="2185059"/>
            <a:chOff x="1056682" y="2584553"/>
            <a:chExt cx="2400974" cy="2185059"/>
          </a:xfrm>
        </p:grpSpPr>
        <p:sp>
          <p:nvSpPr>
            <p:cNvPr id="24" name="矩形: 圆角 11"/>
            <p:cNvSpPr/>
            <p:nvPr/>
          </p:nvSpPr>
          <p:spPr>
            <a:xfrm>
              <a:off x="1056682" y="2584553"/>
              <a:ext cx="2400974" cy="332509"/>
            </a:xfrm>
            <a:prstGeom prst="roundRect">
              <a:avLst>
                <a:gd name="adj" fmla="val 50000"/>
              </a:avLst>
            </a:prstGeom>
            <a:gradFill>
              <a:gsLst>
                <a:gs pos="0">
                  <a:srgbClr val="C00000"/>
                </a:gs>
                <a:gs pos="100000">
                  <a:srgbClr val="C00000"/>
                </a:gs>
              </a:gsLst>
              <a:lin ang="2700000" scaled="1"/>
            </a:gradFill>
            <a:ln w="889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38" name="组合 37"/>
            <p:cNvGrpSpPr/>
            <p:nvPr/>
          </p:nvGrpSpPr>
          <p:grpSpPr>
            <a:xfrm>
              <a:off x="1100385" y="2715181"/>
              <a:ext cx="2328616" cy="2054431"/>
              <a:chOff x="1428998" y="1615043"/>
              <a:chExt cx="3186486" cy="2054431"/>
            </a:xfrm>
          </p:grpSpPr>
          <p:sp>
            <p:nvSpPr>
              <p:cNvPr id="39" name="矩形 38"/>
              <p:cNvSpPr/>
              <p:nvPr/>
            </p:nvSpPr>
            <p:spPr>
              <a:xfrm>
                <a:off x="1464626" y="1662544"/>
                <a:ext cx="3150858" cy="2006930"/>
              </a:xfrm>
              <a:prstGeom prst="rect">
                <a:avLst/>
              </a:prstGeom>
              <a:solidFill>
                <a:schemeClr val="tx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mn-lt"/>
                </a:endParaRPr>
              </a:p>
            </p:txBody>
          </p:sp>
          <p:sp>
            <p:nvSpPr>
              <p:cNvPr id="40" name="矩形 39"/>
              <p:cNvSpPr/>
              <p:nvPr/>
            </p:nvSpPr>
            <p:spPr>
              <a:xfrm>
                <a:off x="1428998" y="1615043"/>
                <a:ext cx="3118057" cy="20069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mn-lt"/>
                </a:endParaRPr>
              </a:p>
            </p:txBody>
          </p:sp>
          <p:sp>
            <p:nvSpPr>
              <p:cNvPr id="41" name="文本框 40"/>
              <p:cNvSpPr txBox="1"/>
              <p:nvPr/>
            </p:nvSpPr>
            <p:spPr>
              <a:xfrm flipH="1">
                <a:off x="1612937" y="1919550"/>
                <a:ext cx="2544884" cy="1200329"/>
              </a:xfrm>
              <a:prstGeom prst="rect">
                <a:avLst/>
              </a:prstGeom>
              <a:noFill/>
            </p:spPr>
            <p:txBody>
              <a:bodyPr wrap="square" rtlCol="0">
                <a:spAutoFit/>
              </a:bodyPr>
              <a:lstStyle/>
              <a:p>
                <a:pPr algn="just"/>
                <a:r>
                  <a:rPr lang="zh-CN" altLang="en-US" dirty="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在宣传宣讲上作表率，弘扬主旋律</a:t>
                </a:r>
                <a:r>
                  <a:rPr lang="zh-CN" altLang="en-US" dirty="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，当好</a:t>
                </a:r>
                <a:r>
                  <a:rPr lang="zh-CN" altLang="en-US" dirty="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“宣传员”</a:t>
                </a:r>
                <a:endParaRPr lang="zh-CN" altLang="en-US" dirty="0">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endParaRPr>
              </a:p>
            </p:txBody>
          </p:sp>
        </p:grpSp>
        <p:pic>
          <p:nvPicPr>
            <p:cNvPr id="43" name="图片 42"/>
            <p:cNvPicPr>
              <a:picLocks noChangeAspect="1"/>
            </p:cNvPicPr>
            <p:nvPr/>
          </p:nvPicPr>
          <p:blipFill rotWithShape="1">
            <a:blip r:embed="rId1"/>
            <a:srcRect/>
            <a:stretch>
              <a:fillRect/>
            </a:stretch>
          </p:blipFill>
          <p:spPr>
            <a:xfrm flipH="1">
              <a:off x="2957513" y="3990519"/>
              <a:ext cx="500142" cy="731592"/>
            </a:xfrm>
            <a:prstGeom prst="rect">
              <a:avLst/>
            </a:prstGeom>
            <a:effectLst>
              <a:outerShdw blurRad="63500" algn="ctr" rotWithShape="0">
                <a:prstClr val="black">
                  <a:alpha val="40000"/>
                </a:prstClr>
              </a:outerShdw>
            </a:effectLst>
          </p:spPr>
        </p:pic>
      </p:grpSp>
      <p:grpSp>
        <p:nvGrpSpPr>
          <p:cNvPr id="44" name="组合 43"/>
          <p:cNvGrpSpPr/>
          <p:nvPr/>
        </p:nvGrpSpPr>
        <p:grpSpPr>
          <a:xfrm>
            <a:off x="5050041" y="2563122"/>
            <a:ext cx="2400974" cy="2185059"/>
            <a:chOff x="1056682" y="2584553"/>
            <a:chExt cx="2400974" cy="2185059"/>
          </a:xfrm>
        </p:grpSpPr>
        <p:sp>
          <p:nvSpPr>
            <p:cNvPr id="45" name="矩形: 圆角 11"/>
            <p:cNvSpPr/>
            <p:nvPr/>
          </p:nvSpPr>
          <p:spPr>
            <a:xfrm>
              <a:off x="1056682" y="2584553"/>
              <a:ext cx="2400974" cy="332509"/>
            </a:xfrm>
            <a:prstGeom prst="roundRect">
              <a:avLst>
                <a:gd name="adj" fmla="val 50000"/>
              </a:avLst>
            </a:prstGeom>
            <a:gradFill>
              <a:gsLst>
                <a:gs pos="0">
                  <a:srgbClr val="C00000"/>
                </a:gs>
                <a:gs pos="100000">
                  <a:srgbClr val="C00000"/>
                </a:gs>
              </a:gsLst>
              <a:lin ang="2700000" scaled="1"/>
            </a:gradFill>
            <a:ln w="889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6" name="组合 45"/>
            <p:cNvGrpSpPr/>
            <p:nvPr/>
          </p:nvGrpSpPr>
          <p:grpSpPr>
            <a:xfrm>
              <a:off x="1100385" y="2715181"/>
              <a:ext cx="2328616" cy="2054431"/>
              <a:chOff x="1428998" y="1615043"/>
              <a:chExt cx="3186486" cy="2054431"/>
            </a:xfrm>
          </p:grpSpPr>
          <p:sp>
            <p:nvSpPr>
              <p:cNvPr id="48" name="矩形 47"/>
              <p:cNvSpPr/>
              <p:nvPr/>
            </p:nvSpPr>
            <p:spPr>
              <a:xfrm>
                <a:off x="1464626" y="1662544"/>
                <a:ext cx="3150858" cy="2006930"/>
              </a:xfrm>
              <a:prstGeom prst="rect">
                <a:avLst/>
              </a:prstGeom>
              <a:solidFill>
                <a:schemeClr val="tx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mn-lt"/>
                </a:endParaRPr>
              </a:p>
            </p:txBody>
          </p:sp>
          <p:sp>
            <p:nvSpPr>
              <p:cNvPr id="49" name="矩形 48"/>
              <p:cNvSpPr/>
              <p:nvPr/>
            </p:nvSpPr>
            <p:spPr>
              <a:xfrm>
                <a:off x="1428998" y="1615043"/>
                <a:ext cx="3118057" cy="20069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mn-lt"/>
                </a:endParaRPr>
              </a:p>
            </p:txBody>
          </p:sp>
          <p:sp>
            <p:nvSpPr>
              <p:cNvPr id="50" name="文本框 49"/>
              <p:cNvSpPr txBox="1"/>
              <p:nvPr/>
            </p:nvSpPr>
            <p:spPr>
              <a:xfrm flipH="1">
                <a:off x="1612937" y="1919550"/>
                <a:ext cx="2544884" cy="1200329"/>
              </a:xfrm>
              <a:prstGeom prst="rect">
                <a:avLst/>
              </a:prstGeom>
              <a:noFill/>
            </p:spPr>
            <p:txBody>
              <a:bodyPr wrap="square" rtlCol="0">
                <a:spAutoFit/>
              </a:bodyPr>
              <a:lstStyle/>
              <a:p>
                <a:pPr algn="just"/>
                <a:r>
                  <a:rPr lang="zh-CN" altLang="en-US"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在服务决策上作表率，发挥好优势，当好“参谋员”</a:t>
                </a:r>
                <a:endParaRPr lang="zh-CN" altLang="en-US" dirty="0">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endParaRPr>
              </a:p>
            </p:txBody>
          </p:sp>
        </p:grpSp>
        <p:pic>
          <p:nvPicPr>
            <p:cNvPr id="47" name="图片 46"/>
            <p:cNvPicPr>
              <a:picLocks noChangeAspect="1"/>
            </p:cNvPicPr>
            <p:nvPr/>
          </p:nvPicPr>
          <p:blipFill rotWithShape="1">
            <a:blip r:embed="rId1"/>
            <a:srcRect/>
            <a:stretch>
              <a:fillRect/>
            </a:stretch>
          </p:blipFill>
          <p:spPr>
            <a:xfrm flipH="1">
              <a:off x="2957513" y="3990519"/>
              <a:ext cx="500142" cy="731592"/>
            </a:xfrm>
            <a:prstGeom prst="rect">
              <a:avLst/>
            </a:prstGeom>
            <a:effectLst>
              <a:outerShdw blurRad="63500" algn="ctr" rotWithShape="0">
                <a:prstClr val="black">
                  <a:alpha val="40000"/>
                </a:prstClr>
              </a:outerShdw>
            </a:effectLst>
          </p:spPr>
        </p:pic>
      </p:grpSp>
      <p:grpSp>
        <p:nvGrpSpPr>
          <p:cNvPr id="51" name="组合 50"/>
          <p:cNvGrpSpPr/>
          <p:nvPr/>
        </p:nvGrpSpPr>
        <p:grpSpPr>
          <a:xfrm>
            <a:off x="8357596" y="2544196"/>
            <a:ext cx="2400974" cy="2185059"/>
            <a:chOff x="1056682" y="2584553"/>
            <a:chExt cx="2400974" cy="2185059"/>
          </a:xfrm>
        </p:grpSpPr>
        <p:sp>
          <p:nvSpPr>
            <p:cNvPr id="52" name="矩形: 圆角 11"/>
            <p:cNvSpPr/>
            <p:nvPr/>
          </p:nvSpPr>
          <p:spPr>
            <a:xfrm>
              <a:off x="1056682" y="2584553"/>
              <a:ext cx="2400974" cy="332509"/>
            </a:xfrm>
            <a:prstGeom prst="roundRect">
              <a:avLst>
                <a:gd name="adj" fmla="val 50000"/>
              </a:avLst>
            </a:prstGeom>
            <a:gradFill>
              <a:gsLst>
                <a:gs pos="0">
                  <a:srgbClr val="C00000"/>
                </a:gs>
                <a:gs pos="100000">
                  <a:srgbClr val="C00000"/>
                </a:gs>
              </a:gsLst>
              <a:lin ang="2700000" scaled="1"/>
            </a:gradFill>
            <a:ln w="889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53" name="组合 52"/>
            <p:cNvGrpSpPr/>
            <p:nvPr/>
          </p:nvGrpSpPr>
          <p:grpSpPr>
            <a:xfrm>
              <a:off x="1100385" y="2715181"/>
              <a:ext cx="2328616" cy="2054431"/>
              <a:chOff x="1428998" y="1615043"/>
              <a:chExt cx="3186486" cy="2054431"/>
            </a:xfrm>
          </p:grpSpPr>
          <p:sp>
            <p:nvSpPr>
              <p:cNvPr id="55" name="矩形 54"/>
              <p:cNvSpPr/>
              <p:nvPr/>
            </p:nvSpPr>
            <p:spPr>
              <a:xfrm>
                <a:off x="1464626" y="1662544"/>
                <a:ext cx="3150858" cy="2006930"/>
              </a:xfrm>
              <a:prstGeom prst="rect">
                <a:avLst/>
              </a:prstGeom>
              <a:solidFill>
                <a:schemeClr val="tx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mn-lt"/>
                </a:endParaRPr>
              </a:p>
            </p:txBody>
          </p:sp>
          <p:sp>
            <p:nvSpPr>
              <p:cNvPr id="56" name="矩形 55"/>
              <p:cNvSpPr/>
              <p:nvPr/>
            </p:nvSpPr>
            <p:spPr>
              <a:xfrm>
                <a:off x="1428998" y="1615043"/>
                <a:ext cx="3118057" cy="20069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2.0 45 Light" panose="00020600040101010101" pitchFamily="18" charset="-122"/>
                  <a:ea typeface="阿里巴巴普惠体 2.0 45 Light" panose="00020600040101010101" pitchFamily="18" charset="-122"/>
                  <a:cs typeface="阿里巴巴普惠体 2.0 45 Light" panose="00020600040101010101" pitchFamily="18" charset="-122"/>
                  <a:sym typeface="+mn-lt"/>
                </a:endParaRPr>
              </a:p>
            </p:txBody>
          </p:sp>
          <p:sp>
            <p:nvSpPr>
              <p:cNvPr id="57" name="文本框 56"/>
              <p:cNvSpPr txBox="1"/>
              <p:nvPr/>
            </p:nvSpPr>
            <p:spPr>
              <a:xfrm flipH="1">
                <a:off x="1612937" y="1919550"/>
                <a:ext cx="2544884" cy="1200329"/>
              </a:xfrm>
              <a:prstGeom prst="rect">
                <a:avLst/>
              </a:prstGeom>
              <a:noFill/>
            </p:spPr>
            <p:txBody>
              <a:bodyPr wrap="square" rtlCol="0">
                <a:spAutoFit/>
              </a:bodyPr>
              <a:lstStyle/>
              <a:p>
                <a:pPr algn="just"/>
                <a:r>
                  <a:rPr lang="zh-CN" altLang="en-US" dirty="0"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在推动发展上作表率，展现新</a:t>
                </a:r>
                <a:r>
                  <a:rPr lang="zh-CN" altLang="en-US"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担当</a:t>
                </a:r>
                <a:r>
                  <a:rPr lang="zh-CN" altLang="en-US" smtClean="0">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mn-lt"/>
                  </a:rPr>
                  <a:t>，当好“推动员”</a:t>
                </a:r>
                <a:endParaRPr lang="zh-CN" altLang="en-US" dirty="0">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endParaRPr>
              </a:p>
            </p:txBody>
          </p:sp>
        </p:grpSp>
        <p:pic>
          <p:nvPicPr>
            <p:cNvPr id="54" name="图片 53"/>
            <p:cNvPicPr>
              <a:picLocks noChangeAspect="1"/>
            </p:cNvPicPr>
            <p:nvPr/>
          </p:nvPicPr>
          <p:blipFill rotWithShape="1">
            <a:blip r:embed="rId1"/>
            <a:srcRect/>
            <a:stretch>
              <a:fillRect/>
            </a:stretch>
          </p:blipFill>
          <p:spPr>
            <a:xfrm flipH="1">
              <a:off x="2957513" y="3990519"/>
              <a:ext cx="500142" cy="731592"/>
            </a:xfrm>
            <a:prstGeom prst="rect">
              <a:avLst/>
            </a:prstGeom>
            <a:effectLst>
              <a:outerShdw blurRad="63500" algn="ctr" rotWithShape="0">
                <a:prstClr val="black">
                  <a:alpha val="40000"/>
                </a:prstClr>
              </a:outerShdw>
            </a:effectLst>
          </p:spPr>
        </p:pic>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2000"/>
                                        <p:tgtEl>
                                          <p:spTgt spid="17"/>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childTnLst>
                          </p:cTn>
                        </p:par>
                        <p:par>
                          <p:cTn id="15" fill="hold">
                            <p:stCondLst>
                              <p:cond delay="3000"/>
                            </p:stCondLst>
                            <p:childTnLst>
                              <p:par>
                                <p:cTn id="16" presetID="31" presetClass="entr" presetSubtype="0"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p:cTn id="18" dur="1000" fill="hold"/>
                                        <p:tgtEl>
                                          <p:spTgt spid="44"/>
                                        </p:tgtEl>
                                        <p:attrNameLst>
                                          <p:attrName>ppt_w</p:attrName>
                                        </p:attrNameLst>
                                      </p:cBhvr>
                                      <p:tavLst>
                                        <p:tav tm="0">
                                          <p:val>
                                            <p:fltVal val="0"/>
                                          </p:val>
                                        </p:tav>
                                        <p:tav tm="100000">
                                          <p:val>
                                            <p:strVal val="#ppt_w"/>
                                          </p:val>
                                        </p:tav>
                                      </p:tavLst>
                                    </p:anim>
                                    <p:anim calcmode="lin" valueType="num">
                                      <p:cBhvr>
                                        <p:cTn id="19" dur="1000" fill="hold"/>
                                        <p:tgtEl>
                                          <p:spTgt spid="44"/>
                                        </p:tgtEl>
                                        <p:attrNameLst>
                                          <p:attrName>ppt_h</p:attrName>
                                        </p:attrNameLst>
                                      </p:cBhvr>
                                      <p:tavLst>
                                        <p:tav tm="0">
                                          <p:val>
                                            <p:fltVal val="0"/>
                                          </p:val>
                                        </p:tav>
                                        <p:tav tm="100000">
                                          <p:val>
                                            <p:strVal val="#ppt_h"/>
                                          </p:val>
                                        </p:tav>
                                      </p:tavLst>
                                    </p:anim>
                                    <p:anim calcmode="lin" valueType="num">
                                      <p:cBhvr>
                                        <p:cTn id="20" dur="1000" fill="hold"/>
                                        <p:tgtEl>
                                          <p:spTgt spid="44"/>
                                        </p:tgtEl>
                                        <p:attrNameLst>
                                          <p:attrName>style.rotation</p:attrName>
                                        </p:attrNameLst>
                                      </p:cBhvr>
                                      <p:tavLst>
                                        <p:tav tm="0">
                                          <p:val>
                                            <p:fltVal val="90"/>
                                          </p:val>
                                        </p:tav>
                                        <p:tav tm="100000">
                                          <p:val>
                                            <p:fltVal val="0"/>
                                          </p:val>
                                        </p:tav>
                                      </p:tavLst>
                                    </p:anim>
                                    <p:animEffect transition="in" filter="fade">
                                      <p:cBhvr>
                                        <p:cTn id="21" dur="1000"/>
                                        <p:tgtEl>
                                          <p:spTgt spid="44"/>
                                        </p:tgtEl>
                                      </p:cBhvr>
                                    </p:animEffect>
                                  </p:childTnLst>
                                </p:cTn>
                              </p:par>
                            </p:childTnLst>
                          </p:cTn>
                        </p:par>
                        <p:par>
                          <p:cTn id="22" fill="hold">
                            <p:stCondLst>
                              <p:cond delay="4000"/>
                            </p:stCondLst>
                            <p:childTnLst>
                              <p:par>
                                <p:cTn id="23" presetID="31" presetClass="entr" presetSubtype="0"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p:cTn id="25" dur="1000" fill="hold"/>
                                        <p:tgtEl>
                                          <p:spTgt spid="51"/>
                                        </p:tgtEl>
                                        <p:attrNameLst>
                                          <p:attrName>ppt_w</p:attrName>
                                        </p:attrNameLst>
                                      </p:cBhvr>
                                      <p:tavLst>
                                        <p:tav tm="0">
                                          <p:val>
                                            <p:fltVal val="0"/>
                                          </p:val>
                                        </p:tav>
                                        <p:tav tm="100000">
                                          <p:val>
                                            <p:strVal val="#ppt_w"/>
                                          </p:val>
                                        </p:tav>
                                      </p:tavLst>
                                    </p:anim>
                                    <p:anim calcmode="lin" valueType="num">
                                      <p:cBhvr>
                                        <p:cTn id="26" dur="1000" fill="hold"/>
                                        <p:tgtEl>
                                          <p:spTgt spid="51"/>
                                        </p:tgtEl>
                                        <p:attrNameLst>
                                          <p:attrName>ppt_h</p:attrName>
                                        </p:attrNameLst>
                                      </p:cBhvr>
                                      <p:tavLst>
                                        <p:tav tm="0">
                                          <p:val>
                                            <p:fltVal val="0"/>
                                          </p:val>
                                        </p:tav>
                                        <p:tav tm="100000">
                                          <p:val>
                                            <p:strVal val="#ppt_h"/>
                                          </p:val>
                                        </p:tav>
                                      </p:tavLst>
                                    </p:anim>
                                    <p:anim calcmode="lin" valueType="num">
                                      <p:cBhvr>
                                        <p:cTn id="27" dur="1000" fill="hold"/>
                                        <p:tgtEl>
                                          <p:spTgt spid="51"/>
                                        </p:tgtEl>
                                        <p:attrNameLst>
                                          <p:attrName>style.rotation</p:attrName>
                                        </p:attrNameLst>
                                      </p:cBhvr>
                                      <p:tavLst>
                                        <p:tav tm="0">
                                          <p:val>
                                            <p:fltVal val="90"/>
                                          </p:val>
                                        </p:tav>
                                        <p:tav tm="100000">
                                          <p:val>
                                            <p:fltVal val="0"/>
                                          </p:val>
                                        </p:tav>
                                      </p:tavLst>
                                    </p:anim>
                                    <p:animEffect transition="in" filter="fade">
                                      <p:cBhvr>
                                        <p:cTn id="28"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2334155" y="770463"/>
            <a:ext cx="7402512" cy="3416320"/>
          </a:xfrm>
          <a:prstGeom prst="rect">
            <a:avLst/>
          </a:prstGeom>
          <a:noFill/>
        </p:spPr>
        <p:txBody>
          <a:bodyPr wrap="square" rtlCol="0">
            <a:spAutoFit/>
          </a:bodyPr>
          <a:lstStyle/>
          <a:p>
            <a:pPr algn="just">
              <a:lnSpc>
                <a:spcPct val="150000"/>
              </a:lnSpc>
            </a:pPr>
            <a:r>
              <a:rPr lang="zh-CN" altLang="en-US" sz="24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         团结才能胜利，奋斗才会成功。让我们更加紧密地团结在以习近平同志为核心的党中央周围，全面贯彻习近平新时代中国特色社会主义思想，坚定信心，同心同德，埋头苦干、奋勇前进，为全面建设社会主义现代化国家，全面推进中华民族伟大复兴而团结奋斗！</a:t>
            </a:r>
            <a:endParaRPr lang="zh-CN" altLang="en-US" sz="24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endParaRPr>
          </a:p>
        </p:txBody>
      </p:sp>
      <p:pic>
        <p:nvPicPr>
          <p:cNvPr id="2" name="图片 1"/>
          <p:cNvPicPr>
            <a:picLocks noChangeAspect="1"/>
          </p:cNvPicPr>
          <p:nvPr/>
        </p:nvPicPr>
        <p:blipFill>
          <a:blip r:embed="rId1"/>
          <a:stretch>
            <a:fillRect/>
          </a:stretch>
        </p:blipFill>
        <p:spPr>
          <a:xfrm>
            <a:off x="4598394" y="4075653"/>
            <a:ext cx="2995211" cy="24860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iterate type="wd">
                                    <p:tmPct val="50000"/>
                                  </p:iterate>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par>
                                <p:cTn id="8" presetID="53" presetClass="entr" presetSubtype="16" fill="hold" nodeType="withEffect">
                                  <p:stCondLst>
                                    <p:cond delay="200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ppt_w</p:attrName>
                                        </p:attrNameLst>
                                      </p:cBhvr>
                                      <p:tavLst>
                                        <p:tav tm="0">
                                          <p:val>
                                            <p:fltVal val="0"/>
                                          </p:val>
                                        </p:tav>
                                        <p:tav tm="100000">
                                          <p:val>
                                            <p:strVal val="#ppt_w"/>
                                          </p:val>
                                        </p:tav>
                                      </p:tavLst>
                                    </p:anim>
                                    <p:anim calcmode="lin" valueType="num">
                                      <p:cBhvr>
                                        <p:cTn id="11" dur="500" fill="hold"/>
                                        <p:tgtEl>
                                          <p:spTgt spid="2"/>
                                        </p:tgtEl>
                                        <p:attrNameLst>
                                          <p:attrName>ppt_h</p:attrName>
                                        </p:attrNameLst>
                                      </p:cBhvr>
                                      <p:tavLst>
                                        <p:tav tm="0">
                                          <p:val>
                                            <p:fltVal val="0"/>
                                          </p:val>
                                        </p:tav>
                                        <p:tav tm="100000">
                                          <p:val>
                                            <p:strVal val="#ppt_h"/>
                                          </p:val>
                                        </p:tav>
                                      </p:tavLst>
                                    </p:anim>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2679594" y="2077717"/>
            <a:ext cx="7402512" cy="1743491"/>
          </a:xfrm>
          <a:prstGeom prst="rect">
            <a:avLst/>
          </a:prstGeom>
          <a:noFill/>
        </p:spPr>
        <p:txBody>
          <a:bodyPr wrap="square" rtlCol="0">
            <a:spAutoFit/>
          </a:bodyPr>
          <a:lstStyle/>
          <a:p>
            <a:pPr algn="just">
              <a:lnSpc>
                <a:spcPct val="150000"/>
              </a:lnSpc>
            </a:pPr>
            <a:r>
              <a:rPr lang="zh-CN" altLang="en-US" sz="8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         </a:t>
            </a:r>
            <a:r>
              <a:rPr lang="zh-CN" altLang="en-US" sz="8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胡晓波男神体2.0" panose="02010600030101010101" pitchFamily="2" charset="0"/>
              </a:rPr>
              <a:t>谢 谢 ！</a:t>
            </a:r>
            <a:endParaRPr lang="zh-CN" altLang="en-US" sz="8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胡晓波男神体2.0" panose="02010600030101010101" pitchFamily="2" charset="0"/>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iterate type="wd">
                                    <p:tmPct val="50000"/>
                                  </p:iterate>
                                  <p:childTnLst>
                                    <p:set>
                                      <p:cBhvr>
                                        <p:cTn id="6" dur="1" fill="hold">
                                          <p:stCondLst>
                                            <p:cond delay="0"/>
                                          </p:stCondLst>
                                        </p:cTn>
                                        <p:tgtEl>
                                          <p:spTgt spid="18"/>
                                        </p:tgtEl>
                                        <p:attrNameLst>
                                          <p:attrName>style.visibility</p:attrName>
                                        </p:attrNameLst>
                                      </p:cBhvr>
                                      <p:to>
                                        <p:strVal val="visible"/>
                                      </p:to>
                                    </p:set>
                                    <p:animEffect transition="in" filter="wipe(left)">
                                      <p:cBhvr>
                                        <p:cTn id="7"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0" y="1937633"/>
            <a:ext cx="12192000" cy="923330"/>
          </a:xfrm>
          <a:prstGeom prst="rect">
            <a:avLst/>
          </a:prstGeom>
          <a:noFill/>
        </p:spPr>
        <p:txBody>
          <a:bodyPr wrap="square" rtlCol="0">
            <a:spAutoFit/>
          </a:bodyPr>
          <a:lstStyle/>
          <a:p>
            <a:pPr algn="ctr"/>
            <a:r>
              <a:rPr lang="en-US" altLang="zh-CN" sz="5400" smtClean="0">
                <a:gradFill flip="none" rotWithShape="1">
                  <a:gsLst>
                    <a:gs pos="0">
                      <a:schemeClr val="accent1">
                        <a:lumMod val="5000"/>
                        <a:lumOff val="95000"/>
                      </a:schemeClr>
                    </a:gs>
                    <a:gs pos="83000">
                      <a:schemeClr val="accent4">
                        <a:lumMod val="60000"/>
                        <a:lumOff val="40000"/>
                      </a:schemeClr>
                    </a:gs>
                    <a:gs pos="100000">
                      <a:schemeClr val="accent4">
                        <a:lumMod val="60000"/>
                        <a:lumOff val="40000"/>
                      </a:schemeClr>
                    </a:gs>
                  </a:gsLst>
                  <a:lin ang="16200000" scaled="1"/>
                  <a:tileRect/>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PART 01</a:t>
            </a:r>
            <a:endParaRPr lang="zh-CN" altLang="en-US" sz="5400" dirty="0">
              <a:gradFill flip="none" rotWithShape="1">
                <a:gsLst>
                  <a:gs pos="0">
                    <a:schemeClr val="accent1">
                      <a:lumMod val="5000"/>
                      <a:lumOff val="95000"/>
                    </a:schemeClr>
                  </a:gs>
                  <a:gs pos="83000">
                    <a:schemeClr val="accent4">
                      <a:lumMod val="60000"/>
                      <a:lumOff val="40000"/>
                    </a:schemeClr>
                  </a:gs>
                  <a:gs pos="100000">
                    <a:schemeClr val="accent4">
                      <a:lumMod val="60000"/>
                      <a:lumOff val="40000"/>
                    </a:schemeClr>
                  </a:gs>
                </a:gsLst>
                <a:lin ang="16200000" scaled="1"/>
                <a:tileRect/>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endParaRPr>
          </a:p>
        </p:txBody>
      </p:sp>
      <p:sp>
        <p:nvSpPr>
          <p:cNvPr id="18" name="文本框 17"/>
          <p:cNvSpPr txBox="1"/>
          <p:nvPr/>
        </p:nvSpPr>
        <p:spPr>
          <a:xfrm>
            <a:off x="0" y="3268159"/>
            <a:ext cx="12192000" cy="707886"/>
          </a:xfrm>
          <a:prstGeom prst="rect">
            <a:avLst/>
          </a:prstGeom>
          <a:noFill/>
        </p:spPr>
        <p:txBody>
          <a:bodyPr wrap="square" rtlCol="0">
            <a:spAutoFit/>
          </a:bodyPr>
          <a:lstStyle/>
          <a:p>
            <a:pPr algn="ctr"/>
            <a:r>
              <a:rPr lang="zh-CN" altLang="en-US" sz="4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怎么看</a:t>
            </a:r>
            <a:r>
              <a:rPr lang="en-US" altLang="zh-CN" sz="4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           </a:t>
            </a:r>
            <a:r>
              <a:rPr lang="zh-CN" altLang="en-US" sz="4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重大意义</a:t>
            </a:r>
            <a:endParaRPr lang="zh-CN" altLang="en-US" sz="4000" dirty="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39813" y="429421"/>
            <a:ext cx="10515600" cy="687611"/>
          </a:xfrm>
        </p:spPr>
        <p:txBody>
          <a:bodyPr>
            <a:normAutofit/>
          </a:bodyPr>
          <a:lstStyle/>
          <a:p>
            <a:r>
              <a:rPr lang="zh-CN" altLang="en-US" sz="280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rPr>
              <a:t>一、怎么看</a:t>
            </a:r>
            <a:r>
              <a:rPr lang="en-US" altLang="zh-CN" sz="2800">
                <a:solidFill>
                  <a:srgbClr val="8E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cs"/>
              </a:rPr>
              <a:t>——</a:t>
            </a:r>
            <a:r>
              <a:rPr lang="zh-CN" altLang="en-US" sz="280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rPr>
              <a:t>全面认识党的二十大的重大意义</a:t>
            </a:r>
            <a:endParaRPr lang="zh-CN" altLang="en-US" sz="2800">
              <a:solidFill>
                <a:srgbClr val="8E0000"/>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cs typeface="+mn-cs"/>
            </a:endParaRPr>
          </a:p>
        </p:txBody>
      </p:sp>
      <p:grpSp>
        <p:nvGrpSpPr>
          <p:cNvPr id="28" name="组合 27"/>
          <p:cNvGrpSpPr/>
          <p:nvPr/>
        </p:nvGrpSpPr>
        <p:grpSpPr>
          <a:xfrm>
            <a:off x="1343022" y="1781181"/>
            <a:ext cx="9367627" cy="473989"/>
            <a:chOff x="1993105" y="2152656"/>
            <a:chExt cx="9367627" cy="473989"/>
          </a:xfrm>
        </p:grpSpPr>
        <p:grpSp>
          <p:nvGrpSpPr>
            <p:cNvPr id="16" name="组合 15"/>
            <p:cNvGrpSpPr/>
            <p:nvPr/>
          </p:nvGrpSpPr>
          <p:grpSpPr>
            <a:xfrm>
              <a:off x="1993105" y="2152656"/>
              <a:ext cx="3272861" cy="473989"/>
              <a:chOff x="1993105" y="2152656"/>
              <a:chExt cx="3272861" cy="473989"/>
            </a:xfrm>
          </p:grpSpPr>
          <p:cxnSp>
            <p:nvCxnSpPr>
              <p:cNvPr id="8" name="Straight Arrow Connector 66"/>
              <p:cNvCxnSpPr/>
              <p:nvPr/>
            </p:nvCxnSpPr>
            <p:spPr>
              <a:xfrm flipV="1">
                <a:off x="4295520" y="2411510"/>
                <a:ext cx="970446" cy="2"/>
              </a:xfrm>
              <a:prstGeom prst="straightConnector1">
                <a:avLst/>
              </a:prstGeom>
              <a:noFill/>
              <a:ln w="12700" cap="flat" cmpd="sng" algn="ctr">
                <a:solidFill>
                  <a:srgbClr val="C00000"/>
                </a:solidFill>
                <a:prstDash val="sysDash"/>
                <a:miter lim="800000"/>
                <a:tailEnd type="oval"/>
              </a:ln>
              <a:effectLst/>
            </p:spPr>
          </p:cxnSp>
          <p:sp>
            <p:nvSpPr>
              <p:cNvPr id="9" name="Text Placeholder 30"/>
              <p:cNvSpPr txBox="1"/>
              <p:nvPr/>
            </p:nvSpPr>
            <p:spPr>
              <a:xfrm>
                <a:off x="1993105" y="2152656"/>
                <a:ext cx="2432133" cy="473989"/>
              </a:xfrm>
              <a:prstGeom prst="rect">
                <a:avLst/>
              </a:prstGeom>
              <a:solidFill>
                <a:srgbClr val="C00000"/>
              </a:solidFill>
            </p:spPr>
            <p:txBody>
              <a:bodyPr vert="horz" lIns="91440" tIns="91440" rIns="91440" bIns="9144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1100"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05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lang="zh-CN" altLang="en-US" sz="1600" b="1">
                    <a:solidFill>
                      <a:prstClr val="white"/>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提出</a:t>
                </a:r>
                <a:r>
                  <a:rPr lang="zh-CN" altLang="en-US" sz="1600" b="1" smtClean="0">
                    <a:solidFill>
                      <a:prstClr val="white"/>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了</a:t>
                </a:r>
                <a:endParaRPr kumimoji="0" lang="en-GB"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endParaRPr>
              </a:p>
            </p:txBody>
          </p:sp>
        </p:grpSp>
        <p:sp>
          <p:nvSpPr>
            <p:cNvPr id="10" name="矩形 9"/>
            <p:cNvSpPr/>
            <p:nvPr/>
          </p:nvSpPr>
          <p:spPr>
            <a:xfrm>
              <a:off x="5603534" y="2231167"/>
              <a:ext cx="5757198" cy="338554"/>
            </a:xfrm>
            <a:prstGeom prst="rect">
              <a:avLst/>
            </a:prstGeom>
          </p:spPr>
          <p:txBody>
            <a:bodyPr wrap="square">
              <a:spAutoFit/>
            </a:bodyPr>
            <a:lstStyle/>
            <a:p>
              <a:r>
                <a:rPr lang="zh-CN" altLang="en-US" sz="1600" smtClean="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党的二十大主题</a:t>
              </a:r>
              <a:endParaRPr lang="zh-CN" altLang="en-US" sz="1600" dirty="0">
                <a:solidFill>
                  <a:prstClr val="black"/>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endParaRPr>
            </a:p>
          </p:txBody>
        </p:sp>
      </p:grpSp>
      <p:grpSp>
        <p:nvGrpSpPr>
          <p:cNvPr id="27" name="组合 26"/>
          <p:cNvGrpSpPr/>
          <p:nvPr/>
        </p:nvGrpSpPr>
        <p:grpSpPr>
          <a:xfrm>
            <a:off x="1343022" y="2505939"/>
            <a:ext cx="9367627" cy="473989"/>
            <a:chOff x="1993105" y="3077442"/>
            <a:chExt cx="9367627" cy="473989"/>
          </a:xfrm>
        </p:grpSpPr>
        <p:grpSp>
          <p:nvGrpSpPr>
            <p:cNvPr id="15" name="组合 14"/>
            <p:cNvGrpSpPr/>
            <p:nvPr/>
          </p:nvGrpSpPr>
          <p:grpSpPr>
            <a:xfrm>
              <a:off x="1993105" y="3077442"/>
              <a:ext cx="3272861" cy="473989"/>
              <a:chOff x="1993105" y="3077442"/>
              <a:chExt cx="3272861" cy="473989"/>
            </a:xfrm>
          </p:grpSpPr>
          <p:sp>
            <p:nvSpPr>
              <p:cNvPr id="11" name="Text Placeholder 30"/>
              <p:cNvSpPr txBox="1"/>
              <p:nvPr/>
            </p:nvSpPr>
            <p:spPr>
              <a:xfrm>
                <a:off x="1993105" y="3077442"/>
                <a:ext cx="2432134" cy="473989"/>
              </a:xfrm>
              <a:prstGeom prst="rect">
                <a:avLst/>
              </a:prstGeom>
              <a:solidFill>
                <a:sysClr val="window" lastClr="FFFFFF"/>
              </a:solidFill>
              <a:ln>
                <a:solidFill>
                  <a:srgbClr val="C00000"/>
                </a:solidFill>
              </a:ln>
            </p:spPr>
            <p:txBody>
              <a:bodyPr vert="horz" lIns="91440" tIns="91440" rIns="91440" bIns="9144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1100" kern="1200">
                    <a:solidFill>
                      <a:srgbClr val="F3745F"/>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05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lang="zh-CN" altLang="en-US" sz="1600" b="1">
                    <a:solidFill>
                      <a:schemeClr val="tx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总结</a:t>
                </a:r>
                <a:r>
                  <a:rPr lang="zh-CN" altLang="en-US" sz="1600" b="1" smtClean="0">
                    <a:solidFill>
                      <a:schemeClr val="tx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了</a:t>
                </a:r>
                <a:endParaRPr kumimoji="0" lang="en-GB" altLang="zh-CN" sz="1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endParaRPr>
              </a:p>
            </p:txBody>
          </p:sp>
          <p:cxnSp>
            <p:nvCxnSpPr>
              <p:cNvPr id="12" name="Straight Arrow Connector 17"/>
              <p:cNvCxnSpPr>
                <a:stCxn id="11" idx="3"/>
              </p:cNvCxnSpPr>
              <p:nvPr/>
            </p:nvCxnSpPr>
            <p:spPr>
              <a:xfrm>
                <a:off x="4425239" y="3314437"/>
                <a:ext cx="840727" cy="0"/>
              </a:xfrm>
              <a:prstGeom prst="straightConnector1">
                <a:avLst/>
              </a:prstGeom>
              <a:noFill/>
              <a:ln w="12700" cap="flat" cmpd="sng" algn="ctr">
                <a:solidFill>
                  <a:srgbClr val="C00000"/>
                </a:solidFill>
                <a:prstDash val="sysDash"/>
                <a:miter lim="800000"/>
                <a:tailEnd type="oval"/>
              </a:ln>
              <a:effectLst/>
            </p:spPr>
          </p:cxnSp>
        </p:grpSp>
        <p:sp>
          <p:nvSpPr>
            <p:cNvPr id="13" name="矩形 12"/>
            <p:cNvSpPr/>
            <p:nvPr/>
          </p:nvSpPr>
          <p:spPr>
            <a:xfrm>
              <a:off x="5603534" y="3157208"/>
              <a:ext cx="5757198" cy="338554"/>
            </a:xfrm>
            <a:prstGeom prst="rect">
              <a:avLst/>
            </a:prstGeom>
          </p:spPr>
          <p:txBody>
            <a:bodyPr wrap="square">
              <a:spAutoFit/>
            </a:bodyPr>
            <a:lstStyle/>
            <a:p>
              <a:r>
                <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过去</a:t>
              </a:r>
              <a:r>
                <a:rPr lang="en-US" altLang="zh-CN"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5</a:t>
              </a:r>
              <a:r>
                <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年的工作和新时代</a:t>
              </a:r>
              <a:r>
                <a:rPr lang="en-US" altLang="zh-CN"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10</a:t>
              </a:r>
              <a:r>
                <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年的伟大</a:t>
              </a:r>
              <a:r>
                <a:rPr lang="zh-CN" altLang="en-US" sz="1600" smtClean="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变革</a:t>
              </a:r>
              <a:endParaRPr lang="zh-CN" altLang="en-US" sz="1600" dirty="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endParaRPr>
            </a:p>
          </p:txBody>
        </p:sp>
      </p:grpSp>
      <p:grpSp>
        <p:nvGrpSpPr>
          <p:cNvPr id="26" name="组合 25"/>
          <p:cNvGrpSpPr/>
          <p:nvPr/>
        </p:nvGrpSpPr>
        <p:grpSpPr>
          <a:xfrm>
            <a:off x="1343022" y="3161029"/>
            <a:ext cx="9367627" cy="584775"/>
            <a:chOff x="1993105" y="4082581"/>
            <a:chExt cx="9367627" cy="584775"/>
          </a:xfrm>
        </p:grpSpPr>
        <p:grpSp>
          <p:nvGrpSpPr>
            <p:cNvPr id="17" name="组合 16"/>
            <p:cNvGrpSpPr/>
            <p:nvPr/>
          </p:nvGrpSpPr>
          <p:grpSpPr>
            <a:xfrm>
              <a:off x="1993105" y="4116115"/>
              <a:ext cx="3272861" cy="473989"/>
              <a:chOff x="1993105" y="2152656"/>
              <a:chExt cx="3272861" cy="473989"/>
            </a:xfrm>
          </p:grpSpPr>
          <p:cxnSp>
            <p:nvCxnSpPr>
              <p:cNvPr id="18" name="Straight Arrow Connector 66"/>
              <p:cNvCxnSpPr/>
              <p:nvPr/>
            </p:nvCxnSpPr>
            <p:spPr>
              <a:xfrm flipV="1">
                <a:off x="4295520" y="2411510"/>
                <a:ext cx="970446" cy="2"/>
              </a:xfrm>
              <a:prstGeom prst="straightConnector1">
                <a:avLst/>
              </a:prstGeom>
              <a:noFill/>
              <a:ln w="12700" cap="flat" cmpd="sng" algn="ctr">
                <a:solidFill>
                  <a:srgbClr val="C00000"/>
                </a:solidFill>
                <a:prstDash val="sysDash"/>
                <a:miter lim="800000"/>
                <a:tailEnd type="oval"/>
              </a:ln>
              <a:effectLst/>
            </p:spPr>
          </p:cxnSp>
          <p:sp>
            <p:nvSpPr>
              <p:cNvPr id="19" name="Text Placeholder 30"/>
              <p:cNvSpPr txBox="1"/>
              <p:nvPr/>
            </p:nvSpPr>
            <p:spPr>
              <a:xfrm>
                <a:off x="1993105" y="2152656"/>
                <a:ext cx="2432134" cy="473989"/>
              </a:xfrm>
              <a:prstGeom prst="rect">
                <a:avLst/>
              </a:prstGeom>
              <a:solidFill>
                <a:srgbClr val="C00000"/>
              </a:solidFill>
            </p:spPr>
            <p:txBody>
              <a:bodyPr vert="horz" lIns="91440" tIns="91440" rIns="91440" bIns="9144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1100"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05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lang="zh-CN" altLang="en-US" sz="1600" b="1">
                    <a:solidFill>
                      <a:prstClr val="white"/>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阐述</a:t>
                </a:r>
                <a:r>
                  <a:rPr lang="zh-CN" altLang="en-US" sz="1600" b="1" smtClean="0">
                    <a:solidFill>
                      <a:prstClr val="white"/>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了</a:t>
                </a:r>
                <a:endParaRPr lang="zh-CN" altLang="en-US" sz="1600" b="1">
                  <a:solidFill>
                    <a:prstClr val="white"/>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endParaRPr>
              </a:p>
            </p:txBody>
          </p:sp>
        </p:grpSp>
        <p:sp>
          <p:nvSpPr>
            <p:cNvPr id="20" name="矩形 19"/>
            <p:cNvSpPr/>
            <p:nvPr/>
          </p:nvSpPr>
          <p:spPr>
            <a:xfrm>
              <a:off x="5603534" y="4082581"/>
              <a:ext cx="5757198" cy="584775"/>
            </a:xfrm>
            <a:prstGeom prst="rect">
              <a:avLst/>
            </a:prstGeom>
          </p:spPr>
          <p:txBody>
            <a:bodyPr wrap="square">
              <a:spAutoFit/>
            </a:bodyPr>
            <a:lstStyle/>
            <a:p>
              <a:r>
                <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开辟马克思主义中国化时代化新境界、中国式现代化的中国特色和本质要求等重大</a:t>
              </a:r>
              <a:r>
                <a:rPr lang="zh-CN" altLang="en-US" sz="1600" smtClean="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问题</a:t>
              </a:r>
              <a:endPar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endParaRPr>
            </a:p>
          </p:txBody>
        </p:sp>
      </p:grpSp>
      <p:grpSp>
        <p:nvGrpSpPr>
          <p:cNvPr id="25" name="组合 24"/>
          <p:cNvGrpSpPr/>
          <p:nvPr/>
        </p:nvGrpSpPr>
        <p:grpSpPr>
          <a:xfrm>
            <a:off x="1343022" y="3770720"/>
            <a:ext cx="9367627" cy="830997"/>
            <a:chOff x="1993105" y="4692269"/>
            <a:chExt cx="9367627" cy="830997"/>
          </a:xfrm>
        </p:grpSpPr>
        <p:grpSp>
          <p:nvGrpSpPr>
            <p:cNvPr id="21" name="组合 20"/>
            <p:cNvGrpSpPr/>
            <p:nvPr/>
          </p:nvGrpSpPr>
          <p:grpSpPr>
            <a:xfrm>
              <a:off x="1993105" y="4863427"/>
              <a:ext cx="3272861" cy="448539"/>
              <a:chOff x="1993105" y="3077442"/>
              <a:chExt cx="3272861" cy="448539"/>
            </a:xfrm>
          </p:grpSpPr>
          <p:sp>
            <p:nvSpPr>
              <p:cNvPr id="22" name="Text Placeholder 30"/>
              <p:cNvSpPr txBox="1"/>
              <p:nvPr/>
            </p:nvSpPr>
            <p:spPr>
              <a:xfrm>
                <a:off x="1993105" y="3077442"/>
                <a:ext cx="2432134" cy="448539"/>
              </a:xfrm>
              <a:prstGeom prst="rect">
                <a:avLst/>
              </a:prstGeom>
              <a:solidFill>
                <a:sysClr val="window" lastClr="FFFFFF"/>
              </a:solidFill>
              <a:ln>
                <a:solidFill>
                  <a:srgbClr val="C00000"/>
                </a:solidFill>
              </a:ln>
            </p:spPr>
            <p:txBody>
              <a:bodyPr vert="horz" lIns="91440" tIns="91440" rIns="91440" bIns="9144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1100" kern="1200">
                    <a:solidFill>
                      <a:srgbClr val="F3745F"/>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05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lang="zh-CN" altLang="en-US" sz="1600" b="1">
                    <a:solidFill>
                      <a:schemeClr val="tx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批准</a:t>
                </a:r>
                <a:r>
                  <a:rPr lang="zh-CN" altLang="en-US" sz="1600" b="1" smtClean="0">
                    <a:solidFill>
                      <a:schemeClr val="tx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了</a:t>
                </a:r>
                <a:endParaRPr lang="zh-CN" altLang="en-US" sz="1600" b="1">
                  <a:solidFill>
                    <a:schemeClr val="tx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endParaRPr>
              </a:p>
            </p:txBody>
          </p:sp>
          <p:cxnSp>
            <p:nvCxnSpPr>
              <p:cNvPr id="23" name="Straight Arrow Connector 17"/>
              <p:cNvCxnSpPr>
                <a:stCxn id="22" idx="3"/>
              </p:cNvCxnSpPr>
              <p:nvPr/>
            </p:nvCxnSpPr>
            <p:spPr>
              <a:xfrm>
                <a:off x="4425239" y="3301712"/>
                <a:ext cx="840727" cy="12725"/>
              </a:xfrm>
              <a:prstGeom prst="straightConnector1">
                <a:avLst/>
              </a:prstGeom>
              <a:noFill/>
              <a:ln w="12700" cap="flat" cmpd="sng" algn="ctr">
                <a:solidFill>
                  <a:srgbClr val="C00000"/>
                </a:solidFill>
                <a:prstDash val="sysDash"/>
                <a:miter lim="800000"/>
                <a:tailEnd type="oval"/>
              </a:ln>
              <a:effectLst/>
            </p:spPr>
          </p:cxnSp>
        </p:grpSp>
        <p:sp>
          <p:nvSpPr>
            <p:cNvPr id="24" name="矩形 23"/>
            <p:cNvSpPr/>
            <p:nvPr/>
          </p:nvSpPr>
          <p:spPr>
            <a:xfrm>
              <a:off x="5603534" y="4692269"/>
              <a:ext cx="5757198" cy="830997"/>
            </a:xfrm>
            <a:prstGeom prst="rect">
              <a:avLst/>
            </a:prstGeom>
          </p:spPr>
          <p:txBody>
            <a:bodyPr wrap="square">
              <a:spAutoFit/>
            </a:bodyPr>
            <a:lstStyle/>
            <a:p>
              <a:pPr algn="just"/>
              <a:r>
                <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习近平同志代表十九届中央委员会所作的</a:t>
              </a:r>
              <a:r>
                <a:rPr lang="en-US" altLang="zh-CN"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a:t>
              </a:r>
              <a:r>
                <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高举中国特色社会主义伟大旗帜，为全面建设社会主义现代化国家而团结奋斗</a:t>
              </a:r>
              <a:r>
                <a:rPr lang="en-US" altLang="zh-CN"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a:t>
              </a:r>
              <a:r>
                <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的报告和十九届中央纪律检查委员会的工作</a:t>
              </a:r>
              <a:r>
                <a:rPr lang="zh-CN" altLang="en-US" sz="1600" smtClean="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报告</a:t>
              </a:r>
              <a:endParaRPr lang="zh-CN" altLang="en-US" sz="1600" dirty="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endParaRPr>
            </a:p>
          </p:txBody>
        </p:sp>
      </p:grpSp>
      <p:grpSp>
        <p:nvGrpSpPr>
          <p:cNvPr id="29" name="组合 28"/>
          <p:cNvGrpSpPr/>
          <p:nvPr/>
        </p:nvGrpSpPr>
        <p:grpSpPr>
          <a:xfrm>
            <a:off x="1343022" y="4651018"/>
            <a:ext cx="9367627" cy="473989"/>
            <a:chOff x="1993105" y="4116115"/>
            <a:chExt cx="9367627" cy="473989"/>
          </a:xfrm>
        </p:grpSpPr>
        <p:grpSp>
          <p:nvGrpSpPr>
            <p:cNvPr id="30" name="组合 29"/>
            <p:cNvGrpSpPr/>
            <p:nvPr/>
          </p:nvGrpSpPr>
          <p:grpSpPr>
            <a:xfrm>
              <a:off x="1993105" y="4116115"/>
              <a:ext cx="3272861" cy="473989"/>
              <a:chOff x="1993105" y="2152656"/>
              <a:chExt cx="3272861" cy="473989"/>
            </a:xfrm>
          </p:grpSpPr>
          <p:cxnSp>
            <p:nvCxnSpPr>
              <p:cNvPr id="32" name="Straight Arrow Connector 66"/>
              <p:cNvCxnSpPr/>
              <p:nvPr/>
            </p:nvCxnSpPr>
            <p:spPr>
              <a:xfrm flipV="1">
                <a:off x="4295520" y="2411510"/>
                <a:ext cx="970446" cy="2"/>
              </a:xfrm>
              <a:prstGeom prst="straightConnector1">
                <a:avLst/>
              </a:prstGeom>
              <a:noFill/>
              <a:ln w="12700" cap="flat" cmpd="sng" algn="ctr">
                <a:solidFill>
                  <a:srgbClr val="C00000"/>
                </a:solidFill>
                <a:prstDash val="sysDash"/>
                <a:miter lim="800000"/>
                <a:tailEnd type="oval"/>
              </a:ln>
              <a:effectLst/>
            </p:spPr>
          </p:cxnSp>
          <p:sp>
            <p:nvSpPr>
              <p:cNvPr id="33" name="Text Placeholder 30"/>
              <p:cNvSpPr txBox="1"/>
              <p:nvPr/>
            </p:nvSpPr>
            <p:spPr>
              <a:xfrm>
                <a:off x="1993105" y="2152656"/>
                <a:ext cx="2432134" cy="473989"/>
              </a:xfrm>
              <a:prstGeom prst="rect">
                <a:avLst/>
              </a:prstGeom>
              <a:solidFill>
                <a:srgbClr val="C00000"/>
              </a:solidFill>
            </p:spPr>
            <p:txBody>
              <a:bodyPr vert="horz" lIns="91440" tIns="91440" rIns="91440" bIns="9144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1100" kern="1200">
                    <a:solidFill>
                      <a:schemeClr val="bg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05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lang="zh-CN" altLang="en-US" sz="1600" b="1">
                    <a:solidFill>
                      <a:prstClr val="white"/>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通过</a:t>
                </a:r>
                <a:r>
                  <a:rPr lang="zh-CN" altLang="en-US" sz="1600" b="1" smtClean="0">
                    <a:solidFill>
                      <a:prstClr val="white"/>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了</a:t>
                </a:r>
                <a:endParaRPr lang="zh-CN" altLang="en-US" sz="1600" b="1">
                  <a:solidFill>
                    <a:prstClr val="white"/>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endParaRPr>
              </a:p>
            </p:txBody>
          </p:sp>
        </p:grpSp>
        <p:sp>
          <p:nvSpPr>
            <p:cNvPr id="31" name="矩形 30"/>
            <p:cNvSpPr/>
            <p:nvPr/>
          </p:nvSpPr>
          <p:spPr>
            <a:xfrm>
              <a:off x="5603534" y="4221080"/>
              <a:ext cx="5757198" cy="338554"/>
            </a:xfrm>
            <a:prstGeom prst="rect">
              <a:avLst/>
            </a:prstGeom>
          </p:spPr>
          <p:txBody>
            <a:bodyPr wrap="square">
              <a:spAutoFit/>
            </a:bodyPr>
            <a:lstStyle/>
            <a:p>
              <a:r>
                <a:rPr lang="en-US" altLang="zh-CN"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a:t>
              </a:r>
              <a:r>
                <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中国共产党章程（修正案）</a:t>
              </a:r>
              <a:r>
                <a:rPr lang="en-US" altLang="zh-CN" sz="1600" smtClean="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a:t>
              </a:r>
              <a:endParaRPr lang="en-US" altLang="zh-CN"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endParaRPr>
            </a:p>
          </p:txBody>
        </p:sp>
      </p:grpSp>
      <p:grpSp>
        <p:nvGrpSpPr>
          <p:cNvPr id="47" name="组合 46"/>
          <p:cNvGrpSpPr/>
          <p:nvPr/>
        </p:nvGrpSpPr>
        <p:grpSpPr>
          <a:xfrm>
            <a:off x="143810" y="121544"/>
            <a:ext cx="11779108" cy="1010567"/>
            <a:chOff x="143810" y="121544"/>
            <a:chExt cx="11779108" cy="1010567"/>
          </a:xfrm>
        </p:grpSpPr>
        <p:cxnSp>
          <p:nvCxnSpPr>
            <p:cNvPr id="44" name="直线连接符 4"/>
            <p:cNvCxnSpPr/>
            <p:nvPr/>
          </p:nvCxnSpPr>
          <p:spPr>
            <a:xfrm>
              <a:off x="457200" y="942651"/>
              <a:ext cx="11465718" cy="0"/>
            </a:xfrm>
            <a:prstGeom prst="line">
              <a:avLst/>
            </a:prstGeom>
            <a:ln w="38100">
              <a:solidFill>
                <a:srgbClr val="A91F24"/>
              </a:solidFill>
            </a:ln>
          </p:spPr>
          <p:style>
            <a:lnRef idx="1">
              <a:schemeClr val="accent1"/>
            </a:lnRef>
            <a:fillRef idx="0">
              <a:schemeClr val="accent1"/>
            </a:fillRef>
            <a:effectRef idx="0">
              <a:schemeClr val="accent1"/>
            </a:effectRef>
            <a:fontRef idx="minor">
              <a:schemeClr val="tx1"/>
            </a:fontRef>
          </p:style>
        </p:cxnSp>
        <p:pic>
          <p:nvPicPr>
            <p:cNvPr id="45" name="图片 44"/>
            <p:cNvPicPr>
              <a:picLocks noChangeAspect="1"/>
            </p:cNvPicPr>
            <p:nvPr/>
          </p:nvPicPr>
          <p:blipFill>
            <a:blip r:embed="rId1"/>
            <a:stretch>
              <a:fillRect/>
            </a:stretch>
          </p:blipFill>
          <p:spPr>
            <a:xfrm>
              <a:off x="143810" y="121544"/>
              <a:ext cx="1200523" cy="1010567"/>
            </a:xfrm>
            <a:prstGeom prst="rect">
              <a:avLst/>
            </a:prstGeom>
          </p:spPr>
        </p:pic>
        <p:pic>
          <p:nvPicPr>
            <p:cNvPr id="46" name="图片 45"/>
            <p:cNvPicPr>
              <a:picLocks noChangeAspect="1"/>
            </p:cNvPicPr>
            <p:nvPr/>
          </p:nvPicPr>
          <p:blipFill>
            <a:blip r:embed="rId2"/>
            <a:stretch>
              <a:fillRect/>
            </a:stretch>
          </p:blipFill>
          <p:spPr>
            <a:xfrm>
              <a:off x="7785706" y="156738"/>
              <a:ext cx="4137212" cy="778769"/>
            </a:xfrm>
            <a:prstGeom prst="rect">
              <a:avLst/>
            </a:prstGeom>
          </p:spPr>
        </p:pic>
      </p:grpSp>
      <p:grpSp>
        <p:nvGrpSpPr>
          <p:cNvPr id="34" name="组合 33"/>
          <p:cNvGrpSpPr/>
          <p:nvPr/>
        </p:nvGrpSpPr>
        <p:grpSpPr>
          <a:xfrm>
            <a:off x="1343022" y="5407178"/>
            <a:ext cx="9348172" cy="473989"/>
            <a:chOff x="1993105" y="3077442"/>
            <a:chExt cx="9348172" cy="473989"/>
          </a:xfrm>
        </p:grpSpPr>
        <p:grpSp>
          <p:nvGrpSpPr>
            <p:cNvPr id="35" name="组合 34"/>
            <p:cNvGrpSpPr/>
            <p:nvPr/>
          </p:nvGrpSpPr>
          <p:grpSpPr>
            <a:xfrm>
              <a:off x="1993105" y="3077442"/>
              <a:ext cx="3272861" cy="473989"/>
              <a:chOff x="1993105" y="3077442"/>
              <a:chExt cx="3272861" cy="473989"/>
            </a:xfrm>
          </p:grpSpPr>
          <p:sp>
            <p:nvSpPr>
              <p:cNvPr id="37" name="Text Placeholder 30"/>
              <p:cNvSpPr txBox="1"/>
              <p:nvPr/>
            </p:nvSpPr>
            <p:spPr>
              <a:xfrm>
                <a:off x="1993105" y="3077442"/>
                <a:ext cx="2432134" cy="473989"/>
              </a:xfrm>
              <a:prstGeom prst="rect">
                <a:avLst/>
              </a:prstGeom>
              <a:solidFill>
                <a:sysClr val="window" lastClr="FFFFFF"/>
              </a:solidFill>
              <a:ln>
                <a:solidFill>
                  <a:srgbClr val="C00000"/>
                </a:solidFill>
              </a:ln>
            </p:spPr>
            <p:txBody>
              <a:bodyPr vert="horz" lIns="91440" tIns="91440" rIns="91440" bIns="9144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1100" kern="1200">
                    <a:solidFill>
                      <a:srgbClr val="F3745F"/>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100" kern="1200">
                    <a:solidFill>
                      <a:schemeClr val="bg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050" kern="1200">
                    <a:solidFill>
                      <a:schemeClr val="bg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000" kern="1200">
                    <a:solidFill>
                      <a:schemeClr val="bg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ctr">
                  <a:defRPr/>
                </a:pPr>
                <a:r>
                  <a:rPr lang="zh-CN" altLang="en-US" sz="1600" b="1">
                    <a:solidFill>
                      <a:schemeClr val="tx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rPr>
                  <a:t>产生了</a:t>
                </a:r>
                <a:endParaRPr lang="zh-CN" altLang="en-US" sz="1600" b="1">
                  <a:solidFill>
                    <a:schemeClr val="tx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字魂105号-简雅黑" panose="00000500000000000000" pitchFamily="2" charset="-122"/>
                </a:endParaRPr>
              </a:p>
            </p:txBody>
          </p:sp>
          <p:cxnSp>
            <p:nvCxnSpPr>
              <p:cNvPr id="38" name="Straight Arrow Connector 17"/>
              <p:cNvCxnSpPr>
                <a:stCxn id="37" idx="3"/>
              </p:cNvCxnSpPr>
              <p:nvPr/>
            </p:nvCxnSpPr>
            <p:spPr>
              <a:xfrm>
                <a:off x="4425239" y="3314437"/>
                <a:ext cx="840727" cy="0"/>
              </a:xfrm>
              <a:prstGeom prst="straightConnector1">
                <a:avLst/>
              </a:prstGeom>
              <a:noFill/>
              <a:ln w="12700" cap="flat" cmpd="sng" algn="ctr">
                <a:solidFill>
                  <a:srgbClr val="C00000"/>
                </a:solidFill>
                <a:prstDash val="sysDash"/>
                <a:miter lim="800000"/>
                <a:tailEnd type="oval"/>
              </a:ln>
              <a:effectLst/>
            </p:spPr>
          </p:cxnSp>
        </p:grpSp>
        <p:sp>
          <p:nvSpPr>
            <p:cNvPr id="36" name="矩形 35"/>
            <p:cNvSpPr/>
            <p:nvPr/>
          </p:nvSpPr>
          <p:spPr>
            <a:xfrm>
              <a:off x="5584079" y="3144359"/>
              <a:ext cx="5757198" cy="338554"/>
            </a:xfrm>
            <a:prstGeom prst="rect">
              <a:avLst/>
            </a:prstGeom>
          </p:spPr>
          <p:txBody>
            <a:bodyPr wrap="square">
              <a:spAutoFit/>
            </a:bodyPr>
            <a:lstStyle/>
            <a:p>
              <a:r>
                <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新一届中央委员会和</a:t>
              </a:r>
              <a:r>
                <a:rPr lang="zh-CN" altLang="en-US" sz="1600" smtClean="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rPr>
                <a:t>中央纪律检查委员会</a:t>
              </a:r>
              <a:endParaRPr lang="zh-CN" altLang="en-US" sz="1600">
                <a:solidFill>
                  <a:prstClr val="black">
                    <a:lumMod val="75000"/>
                    <a:lumOff val="2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字魂105号-简雅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2000"/>
                                        <p:tgtEl>
                                          <p:spTgt spid="4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000"/>
                                        <p:tgtEl>
                                          <p:spTgt spid="2"/>
                                        </p:tgtEl>
                                      </p:cBhvr>
                                    </p:animEffect>
                                  </p:childTnLst>
                                </p:cTn>
                              </p:par>
                            </p:childTnLst>
                          </p:cTn>
                        </p:par>
                        <p:par>
                          <p:cTn id="11" fill="hold">
                            <p:stCondLst>
                              <p:cond delay="2000"/>
                            </p:stCondLst>
                            <p:childTnLst>
                              <p:par>
                                <p:cTn id="12" presetID="22" presetClass="entr" presetSubtype="8"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left)">
                                      <p:cBhvr>
                                        <p:cTn id="14" dur="2000"/>
                                        <p:tgtEl>
                                          <p:spTgt spid="28"/>
                                        </p:tgtEl>
                                      </p:cBhvr>
                                    </p:animEffect>
                                  </p:childTnLst>
                                </p:cTn>
                              </p:par>
                            </p:childTnLst>
                          </p:cTn>
                        </p:par>
                        <p:par>
                          <p:cTn id="15" fill="hold">
                            <p:stCondLst>
                              <p:cond delay="4000"/>
                            </p:stCondLst>
                            <p:childTnLst>
                              <p:par>
                                <p:cTn id="16" presetID="22" presetClass="entr" presetSubtype="8" fill="hold"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2000"/>
                                        <p:tgtEl>
                                          <p:spTgt spid="27"/>
                                        </p:tgtEl>
                                      </p:cBhvr>
                                    </p:animEffect>
                                  </p:childTnLst>
                                </p:cTn>
                              </p:par>
                            </p:childTnLst>
                          </p:cTn>
                        </p:par>
                        <p:par>
                          <p:cTn id="19" fill="hold">
                            <p:stCondLst>
                              <p:cond delay="6000"/>
                            </p:stCondLst>
                            <p:childTnLst>
                              <p:par>
                                <p:cTn id="20" presetID="22" presetClass="entr" presetSubtype="8"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000"/>
                                        <p:tgtEl>
                                          <p:spTgt spid="26"/>
                                        </p:tgtEl>
                                      </p:cBhvr>
                                    </p:animEffect>
                                  </p:childTnLst>
                                </p:cTn>
                              </p:par>
                            </p:childTnLst>
                          </p:cTn>
                        </p:par>
                        <p:par>
                          <p:cTn id="23" fill="hold">
                            <p:stCondLst>
                              <p:cond delay="8000"/>
                            </p:stCondLst>
                            <p:childTnLst>
                              <p:par>
                                <p:cTn id="24" presetID="2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2000"/>
                                        <p:tgtEl>
                                          <p:spTgt spid="25"/>
                                        </p:tgtEl>
                                      </p:cBhvr>
                                    </p:animEffect>
                                  </p:childTnLst>
                                </p:cTn>
                              </p:par>
                            </p:childTnLst>
                          </p:cTn>
                        </p:par>
                        <p:par>
                          <p:cTn id="27" fill="hold">
                            <p:stCondLst>
                              <p:cond delay="10000"/>
                            </p:stCondLst>
                            <p:childTnLst>
                              <p:par>
                                <p:cTn id="28" presetID="22" presetClass="entr" presetSubtype="8"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left)">
                                      <p:cBhvr>
                                        <p:cTn id="30" dur="2000"/>
                                        <p:tgtEl>
                                          <p:spTgt spid="29"/>
                                        </p:tgtEl>
                                      </p:cBhvr>
                                    </p:animEffect>
                                  </p:childTnLst>
                                </p:cTn>
                              </p:par>
                            </p:childTnLst>
                          </p:cTn>
                        </p:par>
                        <p:par>
                          <p:cTn id="31" fill="hold">
                            <p:stCondLst>
                              <p:cond delay="12000"/>
                            </p:stCondLst>
                            <p:childTnLst>
                              <p:par>
                                <p:cTn id="32" presetID="22" presetClass="entr" presetSubtype="8"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圆角矩形 227"/>
          <p:cNvSpPr/>
          <p:nvPr/>
        </p:nvSpPr>
        <p:spPr>
          <a:xfrm>
            <a:off x="1459019" y="3464388"/>
            <a:ext cx="4663174" cy="2414930"/>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14" name="任意多边形 228"/>
          <p:cNvSpPr/>
          <p:nvPr/>
        </p:nvSpPr>
        <p:spPr>
          <a:xfrm>
            <a:off x="1653314" y="3284861"/>
            <a:ext cx="2432000" cy="359055"/>
          </a:xfrm>
          <a:custGeom>
            <a:avLst/>
            <a:gdLst>
              <a:gd name="rtl" fmla="*/ 30400 w 2432000"/>
              <a:gd name="rtt" fmla="*/ 30400 h 359055"/>
              <a:gd name="rtr" fmla="*/ 2401600 w 2432000"/>
              <a:gd name="rtb" fmla="*/ 328655 h 359055"/>
            </a:gdLst>
            <a:ahLst/>
            <a:cxnLst/>
            <a:rect l="rtl" t="rtt" r="rtr" b="rtb"/>
            <a:pathLst>
              <a:path w="2432000" h="359055">
                <a:moveTo>
                  <a:pt x="179527" y="359055"/>
                </a:moveTo>
                <a:lnTo>
                  <a:pt x="2252473" y="359055"/>
                </a:lnTo>
                <a:cubicBezTo>
                  <a:pt x="2351622" y="359055"/>
                  <a:pt x="2432000" y="278681"/>
                  <a:pt x="2432000" y="179527"/>
                </a:cubicBezTo>
                <a:cubicBezTo>
                  <a:pt x="2432000" y="80375"/>
                  <a:pt x="2351622" y="0"/>
                  <a:pt x="2252473" y="0"/>
                </a:cubicBezTo>
                <a:lnTo>
                  <a:pt x="179527" y="0"/>
                </a:lnTo>
                <a:cubicBezTo>
                  <a:pt x="80375" y="0"/>
                  <a:pt x="0" y="80375"/>
                  <a:pt x="0" y="179527"/>
                </a:cubicBezTo>
                <a:cubicBezTo>
                  <a:pt x="0" y="278681"/>
                  <a:pt x="80375" y="359055"/>
                  <a:pt x="179527" y="359055"/>
                </a:cubicBezTo>
                <a:close/>
              </a:path>
            </a:pathLst>
          </a:custGeom>
          <a:solidFill>
            <a:srgbClr val="C00000"/>
          </a:soli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15" name="文本框 14"/>
          <p:cNvSpPr txBox="1"/>
          <p:nvPr/>
        </p:nvSpPr>
        <p:spPr>
          <a:xfrm>
            <a:off x="1837684" y="3283637"/>
            <a:ext cx="2057401" cy="369332"/>
          </a:xfrm>
          <a:prstGeom prst="rect">
            <a:avLst/>
          </a:prstGeom>
          <a:noFill/>
        </p:spPr>
        <p:txBody>
          <a:bodyPr wrap="square" rtlCol="0">
            <a:spAutoFit/>
            <a:scene3d>
              <a:camera prst="orthographicFront"/>
              <a:lightRig rig="threePt" dir="t"/>
            </a:scene3d>
            <a:sp3d contourW="12700"/>
          </a:bodyPr>
          <a:lstStyle/>
          <a:p>
            <a:pPr algn="ctr"/>
            <a:r>
              <a:rPr lang="zh-CN" altLang="en-US"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习近平同志的报告</a:t>
            </a:r>
            <a:endParaRPr lang="zh-CN" altLang="en-US" b="1" dirty="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endParaRPr>
          </a:p>
        </p:txBody>
      </p:sp>
      <p:sp>
        <p:nvSpPr>
          <p:cNvPr id="16" name="文本框 15"/>
          <p:cNvSpPr txBox="1"/>
          <p:nvPr/>
        </p:nvSpPr>
        <p:spPr>
          <a:xfrm>
            <a:off x="1764047" y="3766291"/>
            <a:ext cx="4193840" cy="2169825"/>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rPr>
              <a:t>是党和人民智慧的结晶</a:t>
            </a:r>
            <a:endParaRPr lang="en-US" altLang="zh-CN"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endParaRPr>
          </a:p>
          <a:p>
            <a:pPr marL="285750" indent="-285750">
              <a:lnSpc>
                <a:spcPct val="150000"/>
              </a:lnSpc>
              <a:buFont typeface="Wingdings" panose="05000000000000000000" pitchFamily="2" charset="2"/>
              <a:buChar char="n"/>
            </a:pPr>
            <a:r>
              <a:rPr lang="zh-CN" altLang="en-US"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rPr>
              <a:t>是党团结带领全国各族人民夺取中国特色社会主义新胜利的政治宣言和行动纲领</a:t>
            </a:r>
            <a:endParaRPr lang="en-US" altLang="zh-CN"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endParaRPr>
          </a:p>
          <a:p>
            <a:pPr marL="285750" indent="-285750">
              <a:lnSpc>
                <a:spcPct val="150000"/>
              </a:lnSpc>
              <a:buFont typeface="Wingdings" panose="05000000000000000000" pitchFamily="2" charset="2"/>
              <a:buChar char="n"/>
            </a:pPr>
            <a:r>
              <a:rPr lang="zh-CN" altLang="en-US"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rPr>
              <a:t>是马克思主义的纲领性文献</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endParaRPr>
          </a:p>
        </p:txBody>
      </p:sp>
      <p:sp>
        <p:nvSpPr>
          <p:cNvPr id="17" name="圆角矩形 227"/>
          <p:cNvSpPr/>
          <p:nvPr/>
        </p:nvSpPr>
        <p:spPr>
          <a:xfrm>
            <a:off x="6338199" y="3464388"/>
            <a:ext cx="4663174" cy="2414930"/>
          </a:xfrm>
          <a:prstGeom prst="roundRect">
            <a:avLst>
              <a:gd name="adj" fmla="val 11847"/>
            </a:avLst>
          </a:prstGeom>
          <a:solidFill>
            <a:srgbClr val="F7F7F7"/>
          </a:solidFill>
          <a:ln w="9525" cap="flat">
            <a:solidFill>
              <a:schemeClr val="bg1">
                <a:lumMod val="75000"/>
              </a:schemeClr>
            </a:solidFill>
            <a:custDash>
              <a:ds d="380000" sp="120000"/>
            </a:custDash>
            <a:bevel/>
          </a:ln>
        </p:spPr>
        <p:txBody>
          <a:bodyPr wrap="square" lIns="0" tIns="0" rIns="0" bIns="0" rtlCol="0" anchor="ctr"/>
          <a:lstStyle/>
          <a:p>
            <a:endParaRPr sz="910" dirty="0">
              <a:solidFill>
                <a:srgbClr val="3E3938"/>
              </a:solidFill>
              <a:cs typeface="+mn-ea"/>
              <a:sym typeface="+mn-lt"/>
            </a:endParaRPr>
          </a:p>
        </p:txBody>
      </p:sp>
      <p:sp>
        <p:nvSpPr>
          <p:cNvPr id="18" name="任意多边形 228"/>
          <p:cNvSpPr/>
          <p:nvPr/>
        </p:nvSpPr>
        <p:spPr>
          <a:xfrm>
            <a:off x="6532462" y="3284861"/>
            <a:ext cx="3475931" cy="359055"/>
          </a:xfrm>
          <a:custGeom>
            <a:avLst/>
            <a:gdLst>
              <a:gd name="rtl" fmla="*/ 30400 w 2432000"/>
              <a:gd name="rtt" fmla="*/ 30400 h 359055"/>
              <a:gd name="rtr" fmla="*/ 2401600 w 2432000"/>
              <a:gd name="rtb" fmla="*/ 328655 h 359055"/>
              <a:gd name="connsiteX0" fmla="*/ 179527 w 2343986"/>
              <a:gd name="connsiteY0" fmla="*/ 359055 h 359055"/>
              <a:gd name="connsiteX1" fmla="*/ 2252473 w 2343986"/>
              <a:gd name="connsiteY1" fmla="*/ 359055 h 359055"/>
              <a:gd name="connsiteX2" fmla="*/ 2343843 w 2343986"/>
              <a:gd name="connsiteY2" fmla="*/ 165240 h 359055"/>
              <a:gd name="connsiteX3" fmla="*/ 2252473 w 2343986"/>
              <a:gd name="connsiteY3" fmla="*/ 0 h 359055"/>
              <a:gd name="connsiteX4" fmla="*/ 179527 w 2343986"/>
              <a:gd name="connsiteY4" fmla="*/ 0 h 359055"/>
              <a:gd name="connsiteX5" fmla="*/ 0 w 2343986"/>
              <a:gd name="connsiteY5" fmla="*/ 179527 h 359055"/>
              <a:gd name="connsiteX6" fmla="*/ 179527 w 2343986"/>
              <a:gd name="connsiteY6" fmla="*/ 359055 h 359055"/>
              <a:gd name="connsiteX0-1" fmla="*/ 179527 w 2378127"/>
              <a:gd name="connsiteY0-2" fmla="*/ 359055 h 359055"/>
              <a:gd name="connsiteX1-3" fmla="*/ 2252473 w 2378127"/>
              <a:gd name="connsiteY1-4" fmla="*/ 359055 h 359055"/>
              <a:gd name="connsiteX2-5" fmla="*/ 2378127 w 2378127"/>
              <a:gd name="connsiteY2-6" fmla="*/ 158096 h 359055"/>
              <a:gd name="connsiteX3-7" fmla="*/ 2252473 w 2378127"/>
              <a:gd name="connsiteY3-8" fmla="*/ 0 h 359055"/>
              <a:gd name="connsiteX4-9" fmla="*/ 179527 w 2378127"/>
              <a:gd name="connsiteY4-10" fmla="*/ 0 h 359055"/>
              <a:gd name="connsiteX5-11" fmla="*/ 0 w 2378127"/>
              <a:gd name="connsiteY5-12" fmla="*/ 179527 h 359055"/>
              <a:gd name="connsiteX6-13" fmla="*/ 179527 w 2378127"/>
              <a:gd name="connsiteY6-14" fmla="*/ 359055 h 359055"/>
              <a:gd name="connsiteX0-15" fmla="*/ 179527 w 2383025"/>
              <a:gd name="connsiteY0-16" fmla="*/ 359055 h 359055"/>
              <a:gd name="connsiteX1-17" fmla="*/ 2252473 w 2383025"/>
              <a:gd name="connsiteY1-18" fmla="*/ 359055 h 359055"/>
              <a:gd name="connsiteX2-19" fmla="*/ 2383025 w 2383025"/>
              <a:gd name="connsiteY2-20" fmla="*/ 179527 h 359055"/>
              <a:gd name="connsiteX3-21" fmla="*/ 2252473 w 2383025"/>
              <a:gd name="connsiteY3-22" fmla="*/ 0 h 359055"/>
              <a:gd name="connsiteX4-23" fmla="*/ 179527 w 2383025"/>
              <a:gd name="connsiteY4-24" fmla="*/ 0 h 359055"/>
              <a:gd name="connsiteX5-25" fmla="*/ 0 w 2383025"/>
              <a:gd name="connsiteY5-26" fmla="*/ 179527 h 359055"/>
              <a:gd name="connsiteX6-27" fmla="*/ 179527 w 2383025"/>
              <a:gd name="connsiteY6-28" fmla="*/ 359055 h 359055"/>
              <a:gd name="connsiteX0-29" fmla="*/ 145670 w 2383451"/>
              <a:gd name="connsiteY0-30" fmla="*/ 366199 h 366199"/>
              <a:gd name="connsiteX1-31" fmla="*/ 2252899 w 2383451"/>
              <a:gd name="connsiteY1-32" fmla="*/ 359055 h 366199"/>
              <a:gd name="connsiteX2-33" fmla="*/ 2383451 w 2383451"/>
              <a:gd name="connsiteY2-34" fmla="*/ 179527 h 366199"/>
              <a:gd name="connsiteX3-35" fmla="*/ 2252899 w 2383451"/>
              <a:gd name="connsiteY3-36" fmla="*/ 0 h 366199"/>
              <a:gd name="connsiteX4-37" fmla="*/ 179953 w 2383451"/>
              <a:gd name="connsiteY4-38" fmla="*/ 0 h 366199"/>
              <a:gd name="connsiteX5-39" fmla="*/ 426 w 2383451"/>
              <a:gd name="connsiteY5-40" fmla="*/ 179527 h 366199"/>
              <a:gd name="connsiteX6-41" fmla="*/ 145670 w 2383451"/>
              <a:gd name="connsiteY6-42" fmla="*/ 366199 h 366199"/>
              <a:gd name="connsiteX0-43" fmla="*/ 145651 w 2383432"/>
              <a:gd name="connsiteY0-44" fmla="*/ 366199 h 366199"/>
              <a:gd name="connsiteX1-45" fmla="*/ 2252880 w 2383432"/>
              <a:gd name="connsiteY1-46" fmla="*/ 359055 h 366199"/>
              <a:gd name="connsiteX2-47" fmla="*/ 2383432 w 2383432"/>
              <a:gd name="connsiteY2-48" fmla="*/ 179527 h 366199"/>
              <a:gd name="connsiteX3-49" fmla="*/ 2252880 w 2383432"/>
              <a:gd name="connsiteY3-50" fmla="*/ 0 h 366199"/>
              <a:gd name="connsiteX4-51" fmla="*/ 121162 w 2383432"/>
              <a:gd name="connsiteY4-52" fmla="*/ 0 h 366199"/>
              <a:gd name="connsiteX5-53" fmla="*/ 407 w 2383432"/>
              <a:gd name="connsiteY5-54" fmla="*/ 179527 h 366199"/>
              <a:gd name="connsiteX6-55" fmla="*/ 145651 w 2383432"/>
              <a:gd name="connsiteY6-56" fmla="*/ 366199 h 366199"/>
              <a:gd name="connsiteX0-57" fmla="*/ 101823 w 2383683"/>
              <a:gd name="connsiteY0-58" fmla="*/ 359055 h 359055"/>
              <a:gd name="connsiteX1-59" fmla="*/ 2253131 w 2383683"/>
              <a:gd name="connsiteY1-60" fmla="*/ 359055 h 359055"/>
              <a:gd name="connsiteX2-61" fmla="*/ 2383683 w 2383683"/>
              <a:gd name="connsiteY2-62" fmla="*/ 179527 h 359055"/>
              <a:gd name="connsiteX3-63" fmla="*/ 2253131 w 2383683"/>
              <a:gd name="connsiteY3-64" fmla="*/ 0 h 359055"/>
              <a:gd name="connsiteX4-65" fmla="*/ 121413 w 2383683"/>
              <a:gd name="connsiteY4-66" fmla="*/ 0 h 359055"/>
              <a:gd name="connsiteX5-67" fmla="*/ 658 w 2383683"/>
              <a:gd name="connsiteY5-68" fmla="*/ 179527 h 359055"/>
              <a:gd name="connsiteX6-69" fmla="*/ 101823 w 2383683"/>
              <a:gd name="connsiteY6-70" fmla="*/ 359055 h 359055"/>
              <a:gd name="connsiteX0-71" fmla="*/ 125676 w 2383047"/>
              <a:gd name="connsiteY0-72" fmla="*/ 359055 h 359055"/>
              <a:gd name="connsiteX1-73" fmla="*/ 2252495 w 2383047"/>
              <a:gd name="connsiteY1-74" fmla="*/ 359055 h 359055"/>
              <a:gd name="connsiteX2-75" fmla="*/ 2383047 w 2383047"/>
              <a:gd name="connsiteY2-76" fmla="*/ 179527 h 359055"/>
              <a:gd name="connsiteX3-77" fmla="*/ 2252495 w 2383047"/>
              <a:gd name="connsiteY3-78" fmla="*/ 0 h 359055"/>
              <a:gd name="connsiteX4-79" fmla="*/ 120777 w 2383047"/>
              <a:gd name="connsiteY4-80" fmla="*/ 0 h 359055"/>
              <a:gd name="connsiteX5-81" fmla="*/ 22 w 2383047"/>
              <a:gd name="connsiteY5-82" fmla="*/ 179527 h 359055"/>
              <a:gd name="connsiteX6-83" fmla="*/ 125676 w 2383047"/>
              <a:gd name="connsiteY6-84" fmla="*/ 359055 h 35905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383047" h="359055">
                <a:moveTo>
                  <a:pt x="125676" y="359055"/>
                </a:moveTo>
                <a:lnTo>
                  <a:pt x="2252495" y="359055"/>
                </a:lnTo>
                <a:cubicBezTo>
                  <a:pt x="2351644" y="359055"/>
                  <a:pt x="2383047" y="278681"/>
                  <a:pt x="2383047" y="179527"/>
                </a:cubicBezTo>
                <a:cubicBezTo>
                  <a:pt x="2383047" y="80375"/>
                  <a:pt x="2351644" y="0"/>
                  <a:pt x="2252495" y="0"/>
                </a:cubicBezTo>
                <a:lnTo>
                  <a:pt x="120777" y="0"/>
                </a:lnTo>
                <a:cubicBezTo>
                  <a:pt x="21625" y="0"/>
                  <a:pt x="-794" y="119685"/>
                  <a:pt x="22" y="179527"/>
                </a:cubicBezTo>
                <a:cubicBezTo>
                  <a:pt x="838" y="239369"/>
                  <a:pt x="26524" y="359055"/>
                  <a:pt x="125676" y="359055"/>
                </a:cubicBezTo>
                <a:close/>
              </a:path>
            </a:pathLst>
          </a:custGeom>
          <a:solidFill>
            <a:srgbClr val="C00000"/>
          </a:solidFill>
          <a:ln w="15200" cap="flat">
            <a:noFill/>
            <a:bevel/>
          </a:ln>
          <a:effectLst>
            <a:outerShdw blurRad="101600" dist="76200" dir="2700000" algn="tl" rotWithShape="0">
              <a:prstClr val="black">
                <a:alpha val="30000"/>
              </a:prstClr>
            </a:outerShdw>
          </a:effectLst>
        </p:spPr>
        <p:txBody>
          <a:bodyPr wrap="square" lIns="36000" tIns="0" rIns="36000" bIns="0" rtlCol="0" anchor="ctr"/>
          <a:lstStyle/>
          <a:p>
            <a:pPr algn="ctr">
              <a:lnSpc>
                <a:spcPct val="100000"/>
              </a:lnSpc>
            </a:pPr>
            <a:endParaRPr sz="1065" b="1" dirty="0">
              <a:solidFill>
                <a:srgbClr val="FFFFFF"/>
              </a:solidFill>
              <a:cs typeface="+mn-ea"/>
              <a:sym typeface="+mn-lt"/>
            </a:endParaRPr>
          </a:p>
        </p:txBody>
      </p:sp>
      <p:sp>
        <p:nvSpPr>
          <p:cNvPr id="19" name="文本框 18"/>
          <p:cNvSpPr txBox="1"/>
          <p:nvPr/>
        </p:nvSpPr>
        <p:spPr>
          <a:xfrm>
            <a:off x="6423970" y="3292908"/>
            <a:ext cx="3457529" cy="369332"/>
          </a:xfrm>
          <a:prstGeom prst="rect">
            <a:avLst/>
          </a:prstGeom>
          <a:noFill/>
        </p:spPr>
        <p:txBody>
          <a:bodyPr wrap="square" rtlCol="0">
            <a:spAutoFit/>
            <a:scene3d>
              <a:camera prst="orthographicFront"/>
              <a:lightRig rig="threePt" dir="t"/>
            </a:scene3d>
            <a:sp3d contourW="12700"/>
          </a:bodyPr>
          <a:lstStyle/>
          <a:p>
            <a:pPr algn="ctr"/>
            <a:r>
              <a:rPr lang="en-US" altLang="zh-CN"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a:t>
            </a:r>
            <a:r>
              <a:rPr lang="zh-CN" altLang="en-US"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中国共产党章程（修正案）</a:t>
            </a:r>
            <a:r>
              <a:rPr lang="en-US" altLang="zh-CN" b="1" smtClean="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rPr>
              <a:t>》</a:t>
            </a:r>
            <a:endParaRPr lang="zh-CN" altLang="en-US" b="1" dirty="0">
              <a:solidFill>
                <a:schemeClr val="bg1"/>
              </a:solidFill>
              <a:latin typeface="微软雅黑" panose="020B0503020204020204" pitchFamily="34" charset="-122"/>
              <a:ea typeface="微软雅黑" panose="020B0503020204020204" pitchFamily="34" charset="-122"/>
              <a:cs typeface="阿里巴巴普惠体 2.0 75 SemiBold" panose="00020600040101010101" pitchFamily="18" charset="-122"/>
              <a:sym typeface="+mn-lt"/>
            </a:endParaRPr>
          </a:p>
        </p:txBody>
      </p:sp>
      <p:sp>
        <p:nvSpPr>
          <p:cNvPr id="20" name="文本框 19"/>
          <p:cNvSpPr txBox="1"/>
          <p:nvPr/>
        </p:nvSpPr>
        <p:spPr>
          <a:xfrm>
            <a:off x="6643227" y="3766291"/>
            <a:ext cx="4193840" cy="1754326"/>
          </a:xfrm>
          <a:prstGeom prst="rect">
            <a:avLst/>
          </a:prstGeom>
          <a:noFill/>
        </p:spPr>
        <p:txBody>
          <a:bodyPr wrap="square" rtlCol="0">
            <a:spAutoFit/>
            <a:scene3d>
              <a:camera prst="orthographicFront"/>
              <a:lightRig rig="threePt" dir="t"/>
            </a:scene3d>
            <a:sp3d contourW="12700"/>
          </a:bodyPr>
          <a:lstStyle/>
          <a:p>
            <a:pPr marL="285750" indent="-285750">
              <a:lnSpc>
                <a:spcPct val="150000"/>
              </a:lnSpc>
              <a:buFont typeface="Wingdings" panose="05000000000000000000" pitchFamily="2" charset="2"/>
              <a:buChar char="n"/>
            </a:pPr>
            <a:r>
              <a:rPr lang="zh-CN" altLang="en-US"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rPr>
              <a:t>体现了党的十九大以来党的理论创新、实践创新、制度创新成果</a:t>
            </a:r>
            <a:endParaRPr lang="en-US" altLang="zh-CN"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endParaRPr>
          </a:p>
          <a:p>
            <a:pPr marL="285750" indent="-285750">
              <a:lnSpc>
                <a:spcPct val="150000"/>
              </a:lnSpc>
              <a:buFont typeface="Wingdings" panose="05000000000000000000" pitchFamily="2" charset="2"/>
              <a:buChar char="n"/>
            </a:pPr>
            <a:r>
              <a:rPr lang="zh-CN" altLang="en-US" b="1" smtClean="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rPr>
              <a:t>体现了党的二十大报告确定的重要思想、重要观点、重大战略、重大举措</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cs typeface="阿里巴巴普惠体 2.0 45 Light" panose="00020600040101010101" pitchFamily="18" charset="-122"/>
              <a:sym typeface="+mn-lt"/>
            </a:endParaRPr>
          </a:p>
        </p:txBody>
      </p:sp>
      <p:grpSp>
        <p:nvGrpSpPr>
          <p:cNvPr id="29" name="组合 28"/>
          <p:cNvGrpSpPr/>
          <p:nvPr/>
        </p:nvGrpSpPr>
        <p:grpSpPr>
          <a:xfrm>
            <a:off x="592862" y="601137"/>
            <a:ext cx="10853352" cy="2397163"/>
            <a:chOff x="592862" y="601137"/>
            <a:chExt cx="10853352" cy="2397163"/>
          </a:xfrm>
        </p:grpSpPr>
        <p:pic>
          <p:nvPicPr>
            <p:cNvPr id="25" name="图片 24"/>
            <p:cNvPicPr>
              <a:picLocks noChangeAspect="1"/>
            </p:cNvPicPr>
            <p:nvPr/>
          </p:nvPicPr>
          <p:blipFill>
            <a:blip r:embed="rId1"/>
            <a:stretch>
              <a:fillRect/>
            </a:stretch>
          </p:blipFill>
          <p:spPr>
            <a:xfrm>
              <a:off x="592862" y="601137"/>
              <a:ext cx="3149397" cy="2397041"/>
            </a:xfrm>
            <a:prstGeom prst="rect">
              <a:avLst/>
            </a:prstGeom>
          </p:spPr>
        </p:pic>
        <p:grpSp>
          <p:nvGrpSpPr>
            <p:cNvPr id="28" name="组合 27"/>
            <p:cNvGrpSpPr/>
            <p:nvPr/>
          </p:nvGrpSpPr>
          <p:grpSpPr>
            <a:xfrm>
              <a:off x="3790606" y="601137"/>
              <a:ext cx="7655608" cy="2397163"/>
              <a:chOff x="3790606" y="601137"/>
              <a:chExt cx="7655608" cy="2397163"/>
            </a:xfrm>
          </p:grpSpPr>
          <p:pic>
            <p:nvPicPr>
              <p:cNvPr id="26" name="图片 25"/>
              <p:cNvPicPr>
                <a:picLocks noChangeAspect="1"/>
              </p:cNvPicPr>
              <p:nvPr/>
            </p:nvPicPr>
            <p:blipFill>
              <a:blip r:embed="rId2"/>
              <a:stretch>
                <a:fillRect/>
              </a:stretch>
            </p:blipFill>
            <p:spPr>
              <a:xfrm>
                <a:off x="7434698" y="601137"/>
                <a:ext cx="4011516" cy="2393538"/>
              </a:xfrm>
              <a:prstGeom prst="rect">
                <a:avLst/>
              </a:prstGeom>
            </p:spPr>
          </p:pic>
          <p:pic>
            <p:nvPicPr>
              <p:cNvPr id="27" name="图片 26"/>
              <p:cNvPicPr>
                <a:picLocks noChangeAspect="1"/>
              </p:cNvPicPr>
              <p:nvPr/>
            </p:nvPicPr>
            <p:blipFill>
              <a:blip r:embed="rId3"/>
              <a:stretch>
                <a:fillRect/>
              </a:stretch>
            </p:blipFill>
            <p:spPr>
              <a:xfrm>
                <a:off x="3790606" y="601137"/>
                <a:ext cx="3595745" cy="2397163"/>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2000"/>
                                        <p:tgtEl>
                                          <p:spTgt spid="29"/>
                                        </p:tgtEl>
                                      </p:cBhvr>
                                    </p:animEffect>
                                  </p:childTnLst>
                                </p:cTn>
                              </p:par>
                            </p:childTnLst>
                          </p:cTn>
                        </p:par>
                        <p:par>
                          <p:cTn id="8" fill="hold">
                            <p:stCondLst>
                              <p:cond delay="2000"/>
                            </p:stCondLst>
                            <p:childTnLst>
                              <p:par>
                                <p:cTn id="9" presetID="3" presetClass="entr" presetSubtype="5"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linds(vertical)">
                                      <p:cBhvr>
                                        <p:cTn id="11" dur="1000"/>
                                        <p:tgtEl>
                                          <p:spTgt spid="13"/>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linds(horizontal)">
                                      <p:cBhvr>
                                        <p:cTn id="14" dur="500"/>
                                        <p:tgtEl>
                                          <p:spTgt spid="14"/>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linds(horizontal)">
                                      <p:cBhvr>
                                        <p:cTn id="17" dur="500"/>
                                        <p:tgtEl>
                                          <p:spTgt spid="15"/>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linds(horizontal)">
                                      <p:cBhvr>
                                        <p:cTn id="20" dur="500"/>
                                        <p:tgtEl>
                                          <p:spTgt spid="16"/>
                                        </p:tgtEl>
                                      </p:cBhvr>
                                    </p:animEffect>
                                  </p:childTnLst>
                                </p:cTn>
                              </p:par>
                            </p:childTnLst>
                          </p:cTn>
                        </p:par>
                        <p:par>
                          <p:cTn id="21" fill="hold">
                            <p:stCondLst>
                              <p:cond delay="3000"/>
                            </p:stCondLst>
                            <p:childTnLst>
                              <p:par>
                                <p:cTn id="22" presetID="3" presetClass="entr" presetSubtype="10" fill="hold" grpId="0" nodeType="afterEffect">
                                  <p:stCondLst>
                                    <p:cond delay="2000"/>
                                  </p:stCondLst>
                                  <p:childTnLst>
                                    <p:set>
                                      <p:cBhvr>
                                        <p:cTn id="23" dur="1" fill="hold">
                                          <p:stCondLst>
                                            <p:cond delay="0"/>
                                          </p:stCondLst>
                                        </p:cTn>
                                        <p:tgtEl>
                                          <p:spTgt spid="19"/>
                                        </p:tgtEl>
                                        <p:attrNameLst>
                                          <p:attrName>style.visibility</p:attrName>
                                        </p:attrNameLst>
                                      </p:cBhvr>
                                      <p:to>
                                        <p:strVal val="visible"/>
                                      </p:to>
                                    </p:set>
                                    <p:animEffect transition="in" filter="blinds(horizontal)">
                                      <p:cBhvr>
                                        <p:cTn id="24" dur="500"/>
                                        <p:tgtEl>
                                          <p:spTgt spid="19"/>
                                        </p:tgtEl>
                                      </p:cBhvr>
                                    </p:animEffect>
                                  </p:childTnLst>
                                </p:cTn>
                              </p:par>
                            </p:childTnLst>
                          </p:cTn>
                        </p:par>
                        <p:par>
                          <p:cTn id="25" fill="hold">
                            <p:stCondLst>
                              <p:cond delay="5500"/>
                            </p:stCondLst>
                            <p:childTnLst>
                              <p:par>
                                <p:cTn id="26" presetID="3" presetClass="entr" presetSubtype="1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linds(horizontal)">
                                      <p:cBhvr>
                                        <p:cTn id="28" dur="500"/>
                                        <p:tgtEl>
                                          <p:spTgt spid="18"/>
                                        </p:tgtEl>
                                      </p:cBhvr>
                                    </p:animEffect>
                                  </p:childTnLst>
                                </p:cTn>
                              </p:par>
                            </p:childTnLst>
                          </p:cTn>
                        </p:par>
                        <p:par>
                          <p:cTn id="29" fill="hold">
                            <p:stCondLst>
                              <p:cond delay="6000"/>
                            </p:stCondLst>
                            <p:childTnLst>
                              <p:par>
                                <p:cTn id="30" presetID="3" presetClass="entr" presetSubtype="5"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linds(vertical)">
                                      <p:cBhvr>
                                        <p:cTn id="32" dur="1000"/>
                                        <p:tgtEl>
                                          <p:spTgt spid="17"/>
                                        </p:tgtEl>
                                      </p:cBhvr>
                                    </p:animEffect>
                                  </p:childTnLst>
                                </p:cTn>
                              </p:par>
                            </p:childTnLst>
                          </p:cTn>
                        </p:par>
                        <p:par>
                          <p:cTn id="33" fill="hold">
                            <p:stCondLst>
                              <p:cond delay="7000"/>
                            </p:stCondLst>
                            <p:childTnLst>
                              <p:par>
                                <p:cTn id="34" presetID="3" presetClass="entr" presetSubtype="1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blinds(horizontal)">
                                      <p:cBhvr>
                                        <p:cTn id="3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p:bldP spid="17" grpId="0" animBg="1"/>
      <p:bldP spid="18" grpId="0" animBg="1"/>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7"/>
          <p:cNvSpPr/>
          <p:nvPr/>
        </p:nvSpPr>
        <p:spPr>
          <a:xfrm>
            <a:off x="5371167" y="3309503"/>
            <a:ext cx="1365358" cy="1184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rPr>
              <a:t>三</a:t>
            </a:r>
            <a:r>
              <a:rPr lang="zh-CN" altLang="en-US" sz="2000" smtClean="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rPr>
              <a:t>大</a:t>
            </a:r>
            <a:endParaRPr lang="en-US" altLang="zh-CN" sz="2000" smtClean="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endParaRPr>
          </a:p>
          <a:p>
            <a:pPr algn="ctr"/>
            <a:r>
              <a:rPr lang="zh-CN" altLang="en-US" sz="2000" smtClean="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rPr>
              <a:t>成果</a:t>
            </a:r>
            <a:endParaRPr lang="zh-CN" altLang="en-US" sz="200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endParaRPr>
          </a:p>
        </p:txBody>
      </p:sp>
      <p:grpSp>
        <p:nvGrpSpPr>
          <p:cNvPr id="10" name="组合 9"/>
          <p:cNvGrpSpPr/>
          <p:nvPr/>
        </p:nvGrpSpPr>
        <p:grpSpPr>
          <a:xfrm>
            <a:off x="5599911" y="1829134"/>
            <a:ext cx="1012057" cy="877751"/>
            <a:chOff x="3646311" y="1796345"/>
            <a:chExt cx="722489" cy="722489"/>
          </a:xfrm>
        </p:grpSpPr>
        <p:sp>
          <p:nvSpPr>
            <p:cNvPr id="11" name="泪滴形 10"/>
            <p:cNvSpPr/>
            <p:nvPr/>
          </p:nvSpPr>
          <p:spPr>
            <a:xfrm rot="8144389">
              <a:off x="3646311" y="1796345"/>
              <a:ext cx="722489" cy="722489"/>
            </a:xfrm>
            <a:prstGeom prst="teardrop">
              <a:avLst>
                <a:gd name="adj" fmla="val 1562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阿里巴巴普惠体 2.0 75 SemiBold" panose="00020600040101010101" pitchFamily="18" charset="-122"/>
                <a:ea typeface="阿里巴巴普惠体 2.0 75 SemiBold" panose="00020600040101010101" pitchFamily="18" charset="-122"/>
                <a:cs typeface="阿里巴巴普惠体 2.0 75 SemiBold" panose="00020600040101010101" pitchFamily="18" charset="-122"/>
                <a:sym typeface="+mn-lt"/>
              </a:endParaRPr>
            </a:p>
          </p:txBody>
        </p:sp>
        <p:sp>
          <p:nvSpPr>
            <p:cNvPr id="12" name="文本框 11"/>
            <p:cNvSpPr txBox="1"/>
            <p:nvPr/>
          </p:nvSpPr>
          <p:spPr>
            <a:xfrm>
              <a:off x="3659760" y="1923812"/>
              <a:ext cx="695591" cy="582671"/>
            </a:xfrm>
            <a:prstGeom prst="rect">
              <a:avLst/>
            </a:prstGeom>
            <a:noFill/>
          </p:spPr>
          <p:txBody>
            <a:bodyPr wrap="square" rtlCol="0">
              <a:spAutoFit/>
            </a:bodyPr>
            <a:lstStyle/>
            <a:p>
              <a:pPr algn="ctr"/>
              <a:r>
                <a:rPr lang="zh-CN" altLang="en-US" sz="2000" smtClean="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rPr>
                <a:t>政治</a:t>
              </a:r>
              <a:endParaRPr lang="en-US" altLang="zh-CN" sz="2000" smtClean="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endParaRPr>
            </a:p>
            <a:p>
              <a:pPr algn="ctr"/>
              <a:r>
                <a:rPr lang="zh-CN" altLang="en-US" sz="2000" smtClean="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rPr>
                <a:t>成果</a:t>
              </a:r>
              <a:endParaRPr lang="zh-CN" altLang="en-US" sz="2000" dirty="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sym typeface="+mn-lt"/>
              </a:endParaRPr>
            </a:p>
          </p:txBody>
        </p:sp>
      </p:grpSp>
      <p:sp>
        <p:nvSpPr>
          <p:cNvPr id="24" name="文本框 23"/>
          <p:cNvSpPr txBox="1"/>
          <p:nvPr/>
        </p:nvSpPr>
        <p:spPr>
          <a:xfrm rot="289676">
            <a:off x="3593371" y="4327140"/>
            <a:ext cx="404000" cy="276841"/>
          </a:xfrm>
          <a:prstGeom prst="rect">
            <a:avLst/>
          </a:prstGeom>
          <a:noFill/>
        </p:spPr>
        <p:txBody>
          <a:bodyPr wrap="square" rtlCol="0">
            <a:spAutoFit/>
          </a:bodyPr>
          <a:lstStyle/>
          <a:p>
            <a:r>
              <a:rPr lang="en-US" altLang="zh-CN" sz="2000" dirty="0">
                <a:solidFill>
                  <a:schemeClr val="bg1"/>
                </a:solidFill>
                <a:latin typeface="阿里巴巴普惠体 2.0 75 SemiBold" panose="00020600040101010101" pitchFamily="18" charset="-122"/>
                <a:ea typeface="阿里巴巴普惠体 2.0 75 SemiBold" panose="00020600040101010101" pitchFamily="18" charset="-122"/>
                <a:cs typeface="阿里巴巴普惠体 2.0 75 SemiBold" panose="00020600040101010101" pitchFamily="18" charset="-122"/>
                <a:sym typeface="+mn-lt"/>
              </a:rPr>
              <a:t>05</a:t>
            </a:r>
            <a:endParaRPr lang="zh-CN" altLang="en-US" sz="2000" dirty="0">
              <a:solidFill>
                <a:schemeClr val="bg1"/>
              </a:solidFill>
              <a:latin typeface="阿里巴巴普惠体 2.0 75 SemiBold" panose="00020600040101010101" pitchFamily="18" charset="-122"/>
              <a:ea typeface="阿里巴巴普惠体 2.0 75 SemiBold" panose="00020600040101010101" pitchFamily="18" charset="-122"/>
              <a:cs typeface="阿里巴巴普惠体 2.0 75 SemiBold" panose="00020600040101010101" pitchFamily="18" charset="-122"/>
              <a:sym typeface="+mn-lt"/>
            </a:endParaRPr>
          </a:p>
        </p:txBody>
      </p:sp>
      <p:grpSp>
        <p:nvGrpSpPr>
          <p:cNvPr id="28" name="组合 27"/>
          <p:cNvGrpSpPr/>
          <p:nvPr/>
        </p:nvGrpSpPr>
        <p:grpSpPr>
          <a:xfrm rot="6370526">
            <a:off x="7388410" y="4043953"/>
            <a:ext cx="877751" cy="1092424"/>
            <a:chOff x="3839156" y="1758891"/>
            <a:chExt cx="722489" cy="779862"/>
          </a:xfrm>
        </p:grpSpPr>
        <p:sp>
          <p:nvSpPr>
            <p:cNvPr id="29" name="泪滴形 28"/>
            <p:cNvSpPr/>
            <p:nvPr/>
          </p:nvSpPr>
          <p:spPr>
            <a:xfrm rot="8629498">
              <a:off x="3839156" y="1788097"/>
              <a:ext cx="722489" cy="722489"/>
            </a:xfrm>
            <a:prstGeom prst="teardrop">
              <a:avLst>
                <a:gd name="adj" fmla="val 1562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阿里巴巴普惠体 2.0 75 SemiBold" panose="00020600040101010101" pitchFamily="18" charset="-122"/>
                <a:ea typeface="阿里巴巴普惠体 2.0 75 SemiBold" panose="00020600040101010101" pitchFamily="18" charset="-122"/>
                <a:cs typeface="阿里巴巴普惠体 2.0 75 SemiBold" panose="00020600040101010101" pitchFamily="18" charset="-122"/>
                <a:sym typeface="+mn-lt"/>
              </a:endParaRPr>
            </a:p>
          </p:txBody>
        </p:sp>
        <p:sp>
          <p:nvSpPr>
            <p:cNvPr id="30" name="文本框 29"/>
            <p:cNvSpPr txBox="1"/>
            <p:nvPr/>
          </p:nvSpPr>
          <p:spPr>
            <a:xfrm rot="15229474">
              <a:off x="3812540" y="1857486"/>
              <a:ext cx="779862" cy="582671"/>
            </a:xfrm>
            <a:prstGeom prst="rect">
              <a:avLst/>
            </a:prstGeom>
            <a:noFill/>
          </p:spPr>
          <p:txBody>
            <a:bodyPr wrap="square" rtlCol="0">
              <a:spAutoFit/>
            </a:bodyPr>
            <a:lstStyle>
              <a:defPPr>
                <a:defRPr lang="zh-CN"/>
              </a:defPPr>
              <a:lvl1pPr algn="ctr">
                <a:defRPr sz="100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defRPr>
              </a:lvl1pPr>
            </a:lstStyle>
            <a:p>
              <a:r>
                <a:rPr lang="zh-CN" altLang="en-US" sz="2000" smtClean="0">
                  <a:sym typeface="+mn-lt"/>
                </a:rPr>
                <a:t>理论</a:t>
              </a:r>
              <a:endParaRPr lang="en-US" altLang="zh-CN" sz="2000" smtClean="0">
                <a:sym typeface="+mn-lt"/>
              </a:endParaRPr>
            </a:p>
            <a:p>
              <a:r>
                <a:rPr lang="zh-CN" altLang="en-US" sz="2000" smtClean="0">
                  <a:sym typeface="+mn-lt"/>
                </a:rPr>
                <a:t>成果</a:t>
              </a:r>
              <a:endParaRPr lang="zh-CN" altLang="en-US" sz="2000" dirty="0">
                <a:sym typeface="+mn-lt"/>
              </a:endParaRPr>
            </a:p>
          </p:txBody>
        </p:sp>
      </p:grpSp>
      <p:grpSp>
        <p:nvGrpSpPr>
          <p:cNvPr id="31" name="组合 30"/>
          <p:cNvGrpSpPr/>
          <p:nvPr/>
        </p:nvGrpSpPr>
        <p:grpSpPr>
          <a:xfrm rot="15208689">
            <a:off x="3835698" y="4062174"/>
            <a:ext cx="877752" cy="1046959"/>
            <a:chOff x="3454819" y="1782628"/>
            <a:chExt cx="722489" cy="747405"/>
          </a:xfrm>
        </p:grpSpPr>
        <p:sp>
          <p:nvSpPr>
            <p:cNvPr id="32" name="泪滴形 31"/>
            <p:cNvSpPr/>
            <p:nvPr/>
          </p:nvSpPr>
          <p:spPr>
            <a:xfrm rot="7655356">
              <a:off x="3454819" y="1794404"/>
              <a:ext cx="722490" cy="722489"/>
            </a:xfrm>
            <a:prstGeom prst="teardrop">
              <a:avLst>
                <a:gd name="adj" fmla="val 1562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阿里巴巴普惠体 2.0 75 SemiBold" panose="00020600040101010101" pitchFamily="18" charset="-122"/>
                <a:ea typeface="阿里巴巴普惠体 2.0 75 SemiBold" panose="00020600040101010101" pitchFamily="18" charset="-122"/>
                <a:cs typeface="阿里巴巴普惠体 2.0 75 SemiBold" panose="00020600040101010101" pitchFamily="18" charset="-122"/>
                <a:sym typeface="+mn-lt"/>
              </a:endParaRPr>
            </a:p>
          </p:txBody>
        </p:sp>
        <p:sp>
          <p:nvSpPr>
            <p:cNvPr id="33" name="文本框 32"/>
            <p:cNvSpPr txBox="1"/>
            <p:nvPr/>
          </p:nvSpPr>
          <p:spPr>
            <a:xfrm rot="6391311">
              <a:off x="3413605" y="1864996"/>
              <a:ext cx="747405" cy="582670"/>
            </a:xfrm>
            <a:prstGeom prst="rect">
              <a:avLst/>
            </a:prstGeom>
            <a:noFill/>
          </p:spPr>
          <p:txBody>
            <a:bodyPr wrap="square" rtlCol="0">
              <a:spAutoFit/>
            </a:bodyPr>
            <a:lstStyle>
              <a:defPPr>
                <a:defRPr lang="zh-CN"/>
              </a:defPPr>
              <a:lvl1pPr algn="ctr">
                <a:defRPr sz="1000">
                  <a:solidFill>
                    <a:schemeClr val="bg1"/>
                  </a:solidFill>
                  <a:latin typeface="思源黑体 CN Heavy" panose="020B0A00000000000000" pitchFamily="34" charset="-122"/>
                  <a:ea typeface="思源黑体 CN Heavy" panose="020B0A00000000000000" pitchFamily="34" charset="-122"/>
                  <a:cs typeface="阿里巴巴普惠体 2.0 75 SemiBold" panose="00020600040101010101" pitchFamily="18" charset="-122"/>
                </a:defRPr>
              </a:lvl1pPr>
            </a:lstStyle>
            <a:p>
              <a:r>
                <a:rPr lang="zh-CN" altLang="en-US" sz="2000" smtClean="0">
                  <a:sym typeface="+mn-lt"/>
                </a:rPr>
                <a:t>实践</a:t>
              </a:r>
              <a:endParaRPr lang="en-US" altLang="zh-CN" sz="2000" smtClean="0">
                <a:sym typeface="+mn-lt"/>
              </a:endParaRPr>
            </a:p>
            <a:p>
              <a:r>
                <a:rPr lang="zh-CN" altLang="en-US" sz="2000" smtClean="0">
                  <a:sym typeface="+mn-lt"/>
                </a:rPr>
                <a:t>成果</a:t>
              </a:r>
              <a:endParaRPr lang="zh-CN" altLang="en-US" sz="2000" dirty="0">
                <a:sym typeface="+mn-lt"/>
              </a:endParaRPr>
            </a:p>
          </p:txBody>
        </p:sp>
      </p:grpSp>
      <p:grpSp>
        <p:nvGrpSpPr>
          <p:cNvPr id="46" name="组合 45"/>
          <p:cNvGrpSpPr/>
          <p:nvPr/>
        </p:nvGrpSpPr>
        <p:grpSpPr>
          <a:xfrm>
            <a:off x="297721" y="524441"/>
            <a:ext cx="8810561" cy="731592"/>
            <a:chOff x="297721" y="524441"/>
            <a:chExt cx="8810561" cy="731592"/>
          </a:xfrm>
        </p:grpSpPr>
        <p:pic>
          <p:nvPicPr>
            <p:cNvPr id="47" name="图片 46"/>
            <p:cNvPicPr>
              <a:picLocks noChangeAspect="1"/>
            </p:cNvPicPr>
            <p:nvPr/>
          </p:nvPicPr>
          <p:blipFill rotWithShape="1">
            <a:blip r:embed="rId1"/>
            <a:srcRect/>
            <a:stretch>
              <a:fillRect/>
            </a:stretch>
          </p:blipFill>
          <p:spPr>
            <a:xfrm flipH="1">
              <a:off x="297721" y="524441"/>
              <a:ext cx="500142" cy="731592"/>
            </a:xfrm>
            <a:prstGeom prst="rect">
              <a:avLst/>
            </a:prstGeom>
            <a:effectLst>
              <a:outerShdw blurRad="63500" algn="ctr" rotWithShape="0">
                <a:prstClr val="black">
                  <a:alpha val="40000"/>
                </a:prstClr>
              </a:outerShdw>
            </a:effectLst>
          </p:spPr>
        </p:pic>
        <p:grpSp>
          <p:nvGrpSpPr>
            <p:cNvPr id="48" name="组合 47"/>
            <p:cNvGrpSpPr/>
            <p:nvPr/>
          </p:nvGrpSpPr>
          <p:grpSpPr>
            <a:xfrm>
              <a:off x="833534" y="642541"/>
              <a:ext cx="8274748" cy="613492"/>
              <a:chOff x="896468" y="1372603"/>
              <a:chExt cx="3318444" cy="728237"/>
            </a:xfrm>
          </p:grpSpPr>
          <p:sp>
            <p:nvSpPr>
              <p:cNvPr id="49" name="圆角矩形 48"/>
              <p:cNvSpPr/>
              <p:nvPr/>
            </p:nvSpPr>
            <p:spPr>
              <a:xfrm>
                <a:off x="896468" y="1372603"/>
                <a:ext cx="3318444" cy="728237"/>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0" name="文本框 49"/>
              <p:cNvSpPr txBox="1"/>
              <p:nvPr/>
            </p:nvSpPr>
            <p:spPr>
              <a:xfrm>
                <a:off x="925079" y="1513610"/>
                <a:ext cx="3289833" cy="474945"/>
              </a:xfrm>
              <a:prstGeom prst="rect">
                <a:avLst/>
              </a:prstGeom>
              <a:noFill/>
            </p:spPr>
            <p:txBody>
              <a:bodyPr wrap="square" rtlCol="0">
                <a:spAutoFit/>
              </a:bodyPr>
              <a:lstStyle/>
              <a:p>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大会在政治上、理论上、实践上取得了重大成果，概括起来是三个方面</a:t>
                </a:r>
                <a:endPar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1000" fill="hold"/>
                                        <p:tgtEl>
                                          <p:spTgt spid="8"/>
                                        </p:tgtEl>
                                        <p:attrNameLst>
                                          <p:attrName>ppt_w</p:attrName>
                                        </p:attrNameLst>
                                      </p:cBhvr>
                                      <p:tavLst>
                                        <p:tav tm="0">
                                          <p:val>
                                            <p:fltVal val="0"/>
                                          </p:val>
                                        </p:tav>
                                        <p:tav tm="100000">
                                          <p:val>
                                            <p:strVal val="#ppt_w"/>
                                          </p:val>
                                        </p:tav>
                                      </p:tavLst>
                                    </p:anim>
                                    <p:anim calcmode="lin" valueType="num">
                                      <p:cBhvr>
                                        <p:cTn id="11" dur="1000" fill="hold"/>
                                        <p:tgtEl>
                                          <p:spTgt spid="8"/>
                                        </p:tgtEl>
                                        <p:attrNameLst>
                                          <p:attrName>ppt_h</p:attrName>
                                        </p:attrNameLst>
                                      </p:cBhvr>
                                      <p:tavLst>
                                        <p:tav tm="0">
                                          <p:val>
                                            <p:fltVal val="0"/>
                                          </p:val>
                                        </p:tav>
                                        <p:tav tm="100000">
                                          <p:val>
                                            <p:strVal val="#ppt_h"/>
                                          </p:val>
                                        </p:tav>
                                      </p:tavLst>
                                    </p:anim>
                                    <p:anim calcmode="lin" valueType="num">
                                      <p:cBhvr>
                                        <p:cTn id="12" dur="1000" fill="hold"/>
                                        <p:tgtEl>
                                          <p:spTgt spid="8"/>
                                        </p:tgtEl>
                                        <p:attrNameLst>
                                          <p:attrName>style.rotation</p:attrName>
                                        </p:attrNameLst>
                                      </p:cBhvr>
                                      <p:tavLst>
                                        <p:tav tm="0">
                                          <p:val>
                                            <p:fltVal val="90"/>
                                          </p:val>
                                        </p:tav>
                                        <p:tav tm="100000">
                                          <p:val>
                                            <p:fltVal val="0"/>
                                          </p:val>
                                        </p:tav>
                                      </p:tavLst>
                                    </p:anim>
                                    <p:animEffect transition="in" filter="fade">
                                      <p:cBhvr>
                                        <p:cTn id="13" dur="1000"/>
                                        <p:tgtEl>
                                          <p:spTgt spid="8"/>
                                        </p:tgtEl>
                                      </p:cBhvr>
                                    </p:animEffect>
                                  </p:childTnLst>
                                </p:cTn>
                              </p:par>
                            </p:childTnLst>
                          </p:cTn>
                        </p:par>
                        <p:par>
                          <p:cTn id="14" fill="hold">
                            <p:stCondLst>
                              <p:cond delay="500"/>
                            </p:stCondLst>
                            <p:childTnLst>
                              <p:par>
                                <p:cTn id="15" presetID="2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down)">
                                      <p:cBhvr>
                                        <p:cTn id="17" dur="1000"/>
                                        <p:tgtEl>
                                          <p:spTgt spid="10"/>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left)">
                                      <p:cBhvr>
                                        <p:cTn id="21" dur="1000"/>
                                        <p:tgtEl>
                                          <p:spTgt spid="28"/>
                                        </p:tgtEl>
                                      </p:cBhvr>
                                    </p:animEffect>
                                  </p:childTnLst>
                                </p:cTn>
                              </p:par>
                            </p:childTnLst>
                          </p:cTn>
                        </p:par>
                        <p:par>
                          <p:cTn id="22" fill="hold">
                            <p:stCondLst>
                              <p:cond delay="2500"/>
                            </p:stCondLst>
                            <p:childTnLst>
                              <p:par>
                                <p:cTn id="23" presetID="22" presetClass="entr" presetSubtype="2"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right)">
                                      <p:cBhvr>
                                        <p:cTn id="25"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1162768" y="1712329"/>
            <a:ext cx="3005186" cy="3979320"/>
            <a:chOff x="993771" y="1721242"/>
            <a:chExt cx="3057526" cy="4050506"/>
          </a:xfrm>
        </p:grpSpPr>
        <p:pic>
          <p:nvPicPr>
            <p:cNvPr id="44" name="图片 43"/>
            <p:cNvPicPr>
              <a:picLocks noChangeAspect="1"/>
            </p:cNvPicPr>
            <p:nvPr/>
          </p:nvPicPr>
          <p:blipFill rotWithShape="1">
            <a:blip r:embed="rId1"/>
            <a:srcRect/>
            <a:stretch>
              <a:fillRect/>
            </a:stretch>
          </p:blipFill>
          <p:spPr>
            <a:xfrm>
              <a:off x="993771" y="1721242"/>
              <a:ext cx="3057526" cy="4050506"/>
            </a:xfrm>
            <a:prstGeom prst="rect">
              <a:avLst/>
            </a:prstGeom>
          </p:spPr>
        </p:pic>
        <p:sp>
          <p:nvSpPr>
            <p:cNvPr id="45" name="文本框 44"/>
            <p:cNvSpPr txBox="1"/>
            <p:nvPr/>
          </p:nvSpPr>
          <p:spPr>
            <a:xfrm>
              <a:off x="1428261" y="2648876"/>
              <a:ext cx="2188545" cy="1557927"/>
            </a:xfrm>
            <a:prstGeom prst="rect">
              <a:avLst/>
            </a:prstGeom>
            <a:noFill/>
          </p:spPr>
          <p:txBody>
            <a:bodyPr wrap="square" rtlCol="0">
              <a:spAutoFit/>
            </a:bodyPr>
            <a:lstStyle/>
            <a:p>
              <a:pPr algn="just">
                <a:lnSpc>
                  <a:spcPct val="150000"/>
                </a:lnSpc>
              </a:pPr>
              <a:r>
                <a:rPr lang="zh-CN" altLang="en-US" sz="1600">
                  <a:solidFill>
                    <a:prstClr val="black">
                      <a:lumMod val="85000"/>
                      <a:lumOff val="1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思源黑体 CN Normal" panose="020B0400000000000000" pitchFamily="34" charset="-122"/>
                </a:rPr>
                <a:t>最重要的政治成果是选举产生了以习近平同志为核心的新一届中央领导</a:t>
              </a:r>
              <a:r>
                <a:rPr lang="zh-CN" altLang="en-US" sz="1600" smtClean="0">
                  <a:solidFill>
                    <a:prstClr val="black">
                      <a:lumMod val="85000"/>
                      <a:lumOff val="1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思源黑体 CN Normal" panose="020B0400000000000000" pitchFamily="34" charset="-122"/>
                </a:rPr>
                <a:t>集体</a:t>
              </a:r>
              <a:endParaRPr lang="zh-CN" altLang="en-US" sz="1600" spc="400" dirty="0">
                <a:solidFill>
                  <a:schemeClr val="tx1">
                    <a:lumMod val="75000"/>
                    <a:lumOff val="25000"/>
                  </a:schemeClr>
                </a:solidFill>
                <a:latin typeface="思源黑体 CN Heavy" panose="020B0A00000000000000" pitchFamily="34" charset="-122"/>
                <a:ea typeface="思源黑体 CN Heavy" panose="020B0A00000000000000" pitchFamily="34" charset="-122"/>
              </a:endParaRPr>
            </a:p>
          </p:txBody>
        </p:sp>
      </p:grpSp>
      <p:grpSp>
        <p:nvGrpSpPr>
          <p:cNvPr id="38" name="组合 37"/>
          <p:cNvGrpSpPr/>
          <p:nvPr/>
        </p:nvGrpSpPr>
        <p:grpSpPr>
          <a:xfrm>
            <a:off x="4455055" y="1726365"/>
            <a:ext cx="3005186" cy="3979320"/>
            <a:chOff x="1000125" y="1757363"/>
            <a:chExt cx="3057526" cy="4050506"/>
          </a:xfrm>
        </p:grpSpPr>
        <p:pic>
          <p:nvPicPr>
            <p:cNvPr id="42" name="图片 41"/>
            <p:cNvPicPr>
              <a:picLocks noChangeAspect="1"/>
            </p:cNvPicPr>
            <p:nvPr/>
          </p:nvPicPr>
          <p:blipFill rotWithShape="1">
            <a:blip r:embed="rId1"/>
            <a:srcRect/>
            <a:stretch>
              <a:fillRect/>
            </a:stretch>
          </p:blipFill>
          <p:spPr>
            <a:xfrm>
              <a:off x="1000125" y="1757363"/>
              <a:ext cx="3057526" cy="4050506"/>
            </a:xfrm>
            <a:prstGeom prst="rect">
              <a:avLst/>
            </a:prstGeom>
          </p:spPr>
        </p:pic>
        <p:sp>
          <p:nvSpPr>
            <p:cNvPr id="43" name="文本框 42"/>
            <p:cNvSpPr txBox="1"/>
            <p:nvPr/>
          </p:nvSpPr>
          <p:spPr>
            <a:xfrm>
              <a:off x="1524962" y="2627713"/>
              <a:ext cx="2188545" cy="2309805"/>
            </a:xfrm>
            <a:prstGeom prst="rect">
              <a:avLst/>
            </a:prstGeom>
            <a:noFill/>
          </p:spPr>
          <p:txBody>
            <a:bodyPr wrap="square" rtlCol="0">
              <a:spAutoFit/>
            </a:bodyPr>
            <a:lstStyle/>
            <a:p>
              <a:pPr>
                <a:lnSpc>
                  <a:spcPct val="150000"/>
                </a:lnSpc>
              </a:pPr>
              <a:r>
                <a:rPr lang="zh-CN" altLang="en-US" sz="1600">
                  <a:solidFill>
                    <a:prstClr val="black">
                      <a:lumMod val="85000"/>
                      <a:lumOff val="1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思源黑体 CN Normal" panose="020B0400000000000000" pitchFamily="34" charset="-122"/>
                </a:rPr>
                <a:t>最重要的理论成果是从世界观和方法论的哲学高度，科学提炼了习近平新时代中国特色社会主义思想的立场观点</a:t>
              </a:r>
              <a:r>
                <a:rPr lang="zh-CN" altLang="en-US" sz="1600" smtClean="0">
                  <a:solidFill>
                    <a:prstClr val="black">
                      <a:lumMod val="85000"/>
                      <a:lumOff val="1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思源黑体 CN Normal" panose="020B0400000000000000" pitchFamily="34" charset="-122"/>
                </a:rPr>
                <a:t>方法</a:t>
              </a:r>
              <a:endParaRPr lang="zh-CN" altLang="en-US" sz="1600" spc="400" dirty="0">
                <a:solidFill>
                  <a:schemeClr val="tx1">
                    <a:lumMod val="75000"/>
                    <a:lumOff val="25000"/>
                  </a:schemeClr>
                </a:solidFill>
                <a:latin typeface="思源黑体 CN Heavy" panose="020B0A00000000000000" pitchFamily="34" charset="-122"/>
                <a:ea typeface="思源黑体 CN Heavy" panose="020B0A00000000000000" pitchFamily="34" charset="-122"/>
              </a:endParaRPr>
            </a:p>
          </p:txBody>
        </p:sp>
      </p:grpSp>
      <p:grpSp>
        <p:nvGrpSpPr>
          <p:cNvPr id="39" name="组合 38"/>
          <p:cNvGrpSpPr/>
          <p:nvPr/>
        </p:nvGrpSpPr>
        <p:grpSpPr>
          <a:xfrm>
            <a:off x="7713012" y="1712329"/>
            <a:ext cx="3005186" cy="3979320"/>
            <a:chOff x="1000125" y="1757363"/>
            <a:chExt cx="3057526" cy="4050506"/>
          </a:xfrm>
        </p:grpSpPr>
        <p:pic>
          <p:nvPicPr>
            <p:cNvPr id="40" name="图片 39"/>
            <p:cNvPicPr>
              <a:picLocks noChangeAspect="1"/>
            </p:cNvPicPr>
            <p:nvPr/>
          </p:nvPicPr>
          <p:blipFill rotWithShape="1">
            <a:blip r:embed="rId1"/>
            <a:srcRect/>
            <a:stretch>
              <a:fillRect/>
            </a:stretch>
          </p:blipFill>
          <p:spPr>
            <a:xfrm>
              <a:off x="1000125" y="1757363"/>
              <a:ext cx="3057526" cy="4050506"/>
            </a:xfrm>
            <a:prstGeom prst="rect">
              <a:avLst/>
            </a:prstGeom>
          </p:spPr>
        </p:pic>
        <p:sp>
          <p:nvSpPr>
            <p:cNvPr id="41" name="文本框 40"/>
            <p:cNvSpPr txBox="1"/>
            <p:nvPr/>
          </p:nvSpPr>
          <p:spPr>
            <a:xfrm>
              <a:off x="1532878" y="2684997"/>
              <a:ext cx="2188545" cy="1933866"/>
            </a:xfrm>
            <a:prstGeom prst="rect">
              <a:avLst/>
            </a:prstGeom>
            <a:noFill/>
          </p:spPr>
          <p:txBody>
            <a:bodyPr wrap="square" rtlCol="0">
              <a:spAutoFit/>
            </a:bodyPr>
            <a:lstStyle/>
            <a:p>
              <a:pPr>
                <a:lnSpc>
                  <a:spcPct val="150000"/>
                </a:lnSpc>
              </a:pPr>
              <a:r>
                <a:rPr lang="zh-CN" altLang="en-US" sz="1600">
                  <a:solidFill>
                    <a:prstClr val="black">
                      <a:lumMod val="85000"/>
                      <a:lumOff val="1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思源黑体 CN Normal" panose="020B0400000000000000" pitchFamily="34" charset="-122"/>
                </a:rPr>
                <a:t>最重要的实践成果是全面规划部署了全面建设社会主义现代化国家的路线图和</a:t>
              </a:r>
              <a:r>
                <a:rPr lang="zh-CN" altLang="en-US" sz="1600" smtClean="0">
                  <a:solidFill>
                    <a:prstClr val="black">
                      <a:lumMod val="85000"/>
                      <a:lumOff val="15000"/>
                    </a:prstClr>
                  </a:solidFill>
                  <a:latin typeface="思源黑体 CN Heavy" panose="020B0A00000000000000" pitchFamily="34" charset="-122"/>
                  <a:ea typeface="思源黑体 CN Heavy" panose="020B0A00000000000000" pitchFamily="34" charset="-122"/>
                  <a:cs typeface="阿里巴巴普惠体 2.0 45 Light" panose="00020600040101010101" pitchFamily="18" charset="-122"/>
                  <a:sym typeface="思源黑体 CN Normal" panose="020B0400000000000000" pitchFamily="34" charset="-122"/>
                </a:rPr>
                <a:t>时间表</a:t>
              </a:r>
              <a:endParaRPr lang="zh-CN" altLang="en-US" sz="1600" spc="400" dirty="0">
                <a:solidFill>
                  <a:schemeClr val="tx1">
                    <a:lumMod val="75000"/>
                    <a:lumOff val="25000"/>
                  </a:schemeClr>
                </a:solidFill>
                <a:latin typeface="思源黑体 CN Heavy" panose="020B0A00000000000000" pitchFamily="34" charset="-122"/>
                <a:ea typeface="思源黑体 CN Heavy" panose="020B0A00000000000000" pitchFamily="34" charset="-122"/>
              </a:endParaRPr>
            </a:p>
          </p:txBody>
        </p:sp>
      </p:grpSp>
      <p:grpSp>
        <p:nvGrpSpPr>
          <p:cNvPr id="46" name="组合 45"/>
          <p:cNvGrpSpPr/>
          <p:nvPr/>
        </p:nvGrpSpPr>
        <p:grpSpPr>
          <a:xfrm>
            <a:off x="297721" y="524441"/>
            <a:ext cx="8810561" cy="731592"/>
            <a:chOff x="297721" y="524441"/>
            <a:chExt cx="8810561" cy="731592"/>
          </a:xfrm>
        </p:grpSpPr>
        <p:pic>
          <p:nvPicPr>
            <p:cNvPr id="47" name="图片 46"/>
            <p:cNvPicPr>
              <a:picLocks noChangeAspect="1"/>
            </p:cNvPicPr>
            <p:nvPr/>
          </p:nvPicPr>
          <p:blipFill rotWithShape="1">
            <a:blip r:embed="rId2"/>
            <a:srcRect/>
            <a:stretch>
              <a:fillRect/>
            </a:stretch>
          </p:blipFill>
          <p:spPr>
            <a:xfrm flipH="1">
              <a:off x="297721" y="524441"/>
              <a:ext cx="500142" cy="731592"/>
            </a:xfrm>
            <a:prstGeom prst="rect">
              <a:avLst/>
            </a:prstGeom>
            <a:effectLst>
              <a:outerShdw blurRad="63500" algn="ctr" rotWithShape="0">
                <a:prstClr val="black">
                  <a:alpha val="40000"/>
                </a:prstClr>
              </a:outerShdw>
            </a:effectLst>
          </p:spPr>
        </p:pic>
        <p:grpSp>
          <p:nvGrpSpPr>
            <p:cNvPr id="48" name="组合 47"/>
            <p:cNvGrpSpPr/>
            <p:nvPr/>
          </p:nvGrpSpPr>
          <p:grpSpPr>
            <a:xfrm>
              <a:off x="833534" y="642541"/>
              <a:ext cx="8274748" cy="613492"/>
              <a:chOff x="896468" y="1372603"/>
              <a:chExt cx="3318444" cy="728237"/>
            </a:xfrm>
          </p:grpSpPr>
          <p:sp>
            <p:nvSpPr>
              <p:cNvPr id="49" name="圆角矩形 48"/>
              <p:cNvSpPr/>
              <p:nvPr/>
            </p:nvSpPr>
            <p:spPr>
              <a:xfrm>
                <a:off x="896468" y="1372603"/>
                <a:ext cx="3318444" cy="728237"/>
              </a:xfrm>
              <a:prstGeom prst="roundRect">
                <a:avLst>
                  <a:gd name="adj" fmla="val 0"/>
                </a:avLst>
              </a:prstGeom>
              <a:gradFill>
                <a:gsLst>
                  <a:gs pos="100000">
                    <a:srgbClr val="A91F24"/>
                  </a:gs>
                  <a:gs pos="0">
                    <a:srgbClr val="DD000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0" name="文本框 49"/>
              <p:cNvSpPr txBox="1"/>
              <p:nvPr/>
            </p:nvSpPr>
            <p:spPr>
              <a:xfrm>
                <a:off x="925079" y="1513610"/>
                <a:ext cx="3289833" cy="474945"/>
              </a:xfrm>
              <a:prstGeom prst="rect">
                <a:avLst/>
              </a:prstGeom>
              <a:noFill/>
            </p:spPr>
            <p:txBody>
              <a:bodyPr wrap="square" rtlCol="0">
                <a:spAutoFit/>
              </a:bodyPr>
              <a:lstStyle/>
              <a:p>
                <a:r>
                  <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rPr>
                  <a:t>大会在政治上、理论上、实践上取得了重大成果，概括起来是三个方面</a:t>
                </a:r>
                <a:endParaRPr kumimoji="1" lang="zh-CN" altLang="en-US" sz="2000" b="1" smtClean="0">
                  <a:gradFill>
                    <a:gsLst>
                      <a:gs pos="4000">
                        <a:srgbClr val="FFF9D2"/>
                      </a:gs>
                      <a:gs pos="99000">
                        <a:srgbClr val="F1CD89"/>
                      </a:gs>
                    </a:gsLst>
                    <a:lin ang="16200000" scaled="1"/>
                  </a:gradFill>
                  <a:latin typeface="思源黑体 CN Heavy" panose="020B0A00000000000000" pitchFamily="34" charset="-122"/>
                  <a:ea typeface="思源黑体 CN Heavy" panose="020B0A00000000000000" pitchFamily="34" charset="-122"/>
                </a:endParaRPr>
              </a:p>
            </p:txBody>
          </p:sp>
        </p:grpSp>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2000"/>
                                        <p:tgtEl>
                                          <p:spTgt spid="37"/>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2000"/>
                                        <p:tgtEl>
                                          <p:spTgt spid="38"/>
                                        </p:tgtEl>
                                      </p:cBhvr>
                                    </p:animEffect>
                                  </p:childTnLst>
                                </p:cTn>
                              </p:par>
                            </p:childTnLst>
                          </p:cTn>
                        </p:par>
                        <p:par>
                          <p:cTn id="12" fill="hold">
                            <p:stCondLst>
                              <p:cond delay="4000"/>
                            </p:stCondLst>
                            <p:childTnLst>
                              <p:par>
                                <p:cTn id="13" presetID="22" presetClass="entr" presetSubtype="8"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6"/>
          <p:cNvSpPr txBox="1"/>
          <p:nvPr/>
        </p:nvSpPr>
        <p:spPr>
          <a:xfrm>
            <a:off x="0" y="1937633"/>
            <a:ext cx="12192000" cy="923330"/>
          </a:xfrm>
          <a:prstGeom prst="rect">
            <a:avLst/>
          </a:prstGeom>
          <a:noFill/>
        </p:spPr>
        <p:txBody>
          <a:bodyPr wrap="square" rtlCol="0">
            <a:spAutoFit/>
          </a:bodyPr>
          <a:lstStyle/>
          <a:p>
            <a:pPr algn="ctr"/>
            <a:r>
              <a:rPr lang="en-US" altLang="zh-CN" sz="5400" smtClean="0">
                <a:gradFill flip="none" rotWithShape="1">
                  <a:gsLst>
                    <a:gs pos="0">
                      <a:schemeClr val="accent1">
                        <a:lumMod val="5000"/>
                        <a:lumOff val="95000"/>
                      </a:schemeClr>
                    </a:gs>
                    <a:gs pos="83000">
                      <a:schemeClr val="accent4">
                        <a:lumMod val="60000"/>
                        <a:lumOff val="40000"/>
                      </a:schemeClr>
                    </a:gs>
                    <a:gs pos="100000">
                      <a:schemeClr val="accent4">
                        <a:lumMod val="60000"/>
                        <a:lumOff val="40000"/>
                      </a:schemeClr>
                    </a:gs>
                  </a:gsLst>
                  <a:lin ang="16200000" scaled="1"/>
                  <a:tileRect/>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PART 02</a:t>
            </a:r>
            <a:endParaRPr lang="zh-CN" altLang="en-US" sz="5400" dirty="0">
              <a:gradFill flip="none" rotWithShape="1">
                <a:gsLst>
                  <a:gs pos="0">
                    <a:schemeClr val="accent1">
                      <a:lumMod val="5000"/>
                      <a:lumOff val="95000"/>
                    </a:schemeClr>
                  </a:gs>
                  <a:gs pos="83000">
                    <a:schemeClr val="accent4">
                      <a:lumMod val="60000"/>
                      <a:lumOff val="40000"/>
                    </a:schemeClr>
                  </a:gs>
                  <a:gs pos="100000">
                    <a:schemeClr val="accent4">
                      <a:lumMod val="60000"/>
                      <a:lumOff val="40000"/>
                    </a:schemeClr>
                  </a:gs>
                </a:gsLst>
                <a:lin ang="16200000" scaled="1"/>
                <a:tileRect/>
              </a:gra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endParaRPr>
          </a:p>
        </p:txBody>
      </p:sp>
      <p:sp>
        <p:nvSpPr>
          <p:cNvPr id="18" name="文本框 17"/>
          <p:cNvSpPr txBox="1"/>
          <p:nvPr/>
        </p:nvSpPr>
        <p:spPr>
          <a:xfrm>
            <a:off x="0" y="3268159"/>
            <a:ext cx="12192000" cy="707886"/>
          </a:xfrm>
          <a:prstGeom prst="rect">
            <a:avLst/>
          </a:prstGeom>
          <a:noFill/>
        </p:spPr>
        <p:txBody>
          <a:bodyPr wrap="square" rtlCol="0">
            <a:spAutoFit/>
          </a:bodyPr>
          <a:lstStyle/>
          <a:p>
            <a:pPr algn="ctr"/>
            <a:r>
              <a:rPr lang="zh-CN" altLang="en-US" sz="4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rPr>
              <a:t>怎么学     重要精神</a:t>
            </a:r>
            <a:endParaRPr lang="zh-CN" altLang="en-US" sz="4000" smtClean="0">
              <a:solidFill>
                <a:schemeClr val="bg1"/>
              </a:solidFill>
              <a:effectLst>
                <a:outerShdw blurRad="38100" dist="38100" dir="2700000" algn="tl">
                  <a:srgbClr val="000000">
                    <a:alpha val="43137"/>
                  </a:srgbClr>
                </a:outerShdw>
              </a:effectLst>
              <a:latin typeface="思源黑体 CN Heavy" panose="020B0A00000000000000" pitchFamily="34" charset="-122"/>
              <a:ea typeface="思源黑体 CN Heavy" panose="020B0A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tags/tag1.xml><?xml version="1.0" encoding="utf-8"?>
<p:tagLst xmlns:p="http://schemas.openxmlformats.org/presentationml/2006/main">
  <p:tag name="KSO_WPP_MARK_KEY" val="bf062814-4462-4987-a2e6-ce75c4e33231"/>
  <p:tag name="COMMONDATA" val="eyJoZGlkIjoiNjkwZWM4NjRhYTZmMTM5OGRjNzNjMTUwOTQ2NmFmNmU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3524</Words>
  <Application>WPS 演示</Application>
  <PresentationFormat>宽屏</PresentationFormat>
  <Paragraphs>377</Paragraphs>
  <Slides>33</Slides>
  <Notes>0</Notes>
  <HiddenSlides>0</HiddenSlides>
  <MMClips>2</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33</vt:i4>
      </vt:variant>
    </vt:vector>
  </HeadingPairs>
  <TitlesOfParts>
    <vt:vector size="52" baseType="lpstr">
      <vt:lpstr>Arial</vt:lpstr>
      <vt:lpstr>宋体</vt:lpstr>
      <vt:lpstr>Wingdings</vt:lpstr>
      <vt:lpstr>微软雅黑</vt:lpstr>
      <vt:lpstr>思源黑体 CN Heavy</vt:lpstr>
      <vt:lpstr>李旭科书法</vt:lpstr>
      <vt:lpstr>幼圆</vt:lpstr>
      <vt:lpstr>阿里巴巴普惠体 2.0 75 SemiBold</vt:lpstr>
      <vt:lpstr>字魂105号-简雅黑</vt:lpstr>
      <vt:lpstr>阿里巴巴普惠体 2.0 45 Light</vt:lpstr>
      <vt:lpstr>思源黑体 CN Normal</vt:lpstr>
      <vt:lpstr>等线</vt:lpstr>
      <vt:lpstr>Arial Unicode MS</vt:lpstr>
      <vt:lpstr>等线 Light</vt:lpstr>
      <vt:lpstr>思源黑体</vt:lpstr>
      <vt:lpstr>胡晓波男神体2.0</vt:lpstr>
      <vt:lpstr>Calibri</vt:lpstr>
      <vt:lpstr>黑体</vt:lpstr>
      <vt:lpstr>Office 主题​​</vt:lpstr>
      <vt:lpstr>PowerPoint 演示文稿</vt:lpstr>
      <vt:lpstr>PowerPoint 演示文稿</vt:lpstr>
      <vt:lpstr>PowerPoint 演示文稿</vt:lpstr>
      <vt:lpstr>PowerPoint 演示文稿</vt:lpstr>
      <vt:lpstr>一、怎么看——全面认识党的二十大的重大意义</vt:lpstr>
      <vt:lpstr>PowerPoint 演示文稿</vt:lpstr>
      <vt:lpstr>PowerPoint 演示文稿</vt:lpstr>
      <vt:lpstr>PowerPoint 演示文稿</vt:lpstr>
      <vt:lpstr>PowerPoint 演示文稿</vt:lpstr>
      <vt:lpstr>二、怎么学——全面把握党的二十大的重要精神</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三、怎么干——全面落实党的二十大的重点要求</vt:lpstr>
      <vt:lpstr>PowerPoint 演示文稿</vt:lpstr>
      <vt:lpstr>PowerPoint 演示文稿</vt:lpstr>
      <vt:lpstr>PowerPoint 演示文稿</vt:lpstr>
      <vt:lpstr>PowerPoint 演示文稿</vt:lpstr>
      <vt:lpstr>PowerPoint 演示文稿</vt:lpstr>
    </vt:vector>
  </TitlesOfParts>
  <Company>DoubleOX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涪陵电大</cp:lastModifiedBy>
  <cp:revision>52</cp:revision>
  <dcterms:created xsi:type="dcterms:W3CDTF">2022-11-07T08:33:00Z</dcterms:created>
  <dcterms:modified xsi:type="dcterms:W3CDTF">2023-04-28T03:18:21Z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81311994F6B944A58643C5D45FF4BC65</vt:lpwstr>
  </property>
  <property fmtid="{D5CDD505-2E9C-101B-9397-08002B2CF9AE}" pid="3" name="KSOProductBuildVer">
    <vt:lpwstr>2052-11.1.0.14309</vt:lpwstr>
  </property>
</Properties>
</file>